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323" r:id="rId3"/>
    <p:sldId id="269" r:id="rId4"/>
    <p:sldId id="271" r:id="rId5"/>
    <p:sldId id="314" r:id="rId6"/>
    <p:sldId id="315" r:id="rId7"/>
    <p:sldId id="273" r:id="rId8"/>
    <p:sldId id="317" r:id="rId9"/>
    <p:sldId id="320" r:id="rId10"/>
    <p:sldId id="281" r:id="rId11"/>
    <p:sldId id="262" r:id="rId12"/>
    <p:sldId id="322" r:id="rId13"/>
    <p:sldId id="265" r:id="rId14"/>
    <p:sldId id="267" r:id="rId15"/>
    <p:sldId id="264" r:id="rId16"/>
    <p:sldId id="325" r:id="rId17"/>
    <p:sldId id="324" r:id="rId18"/>
    <p:sldId id="284" r:id="rId19"/>
    <p:sldId id="305" r:id="rId20"/>
    <p:sldId id="291" r:id="rId21"/>
    <p:sldId id="300" r:id="rId22"/>
    <p:sldId id="301" r:id="rId23"/>
    <p:sldId id="302" r:id="rId24"/>
    <p:sldId id="303" r:id="rId25"/>
    <p:sldId id="306" r:id="rId26"/>
    <p:sldId id="307" r:id="rId27"/>
    <p:sldId id="308" r:id="rId28"/>
    <p:sldId id="309" r:id="rId29"/>
    <p:sldId id="310" r:id="rId30"/>
    <p:sldId id="312" r:id="rId31"/>
    <p:sldId id="268" r:id="rId32"/>
    <p:sldId id="311" r:id="rId33"/>
    <p:sldId id="313" r:id="rId34"/>
    <p:sldId id="318" r:id="rId35"/>
    <p:sldId id="319" r:id="rId36"/>
    <p:sldId id="290" r:id="rId37"/>
    <p:sldId id="289" r:id="rId38"/>
    <p:sldId id="288" r:id="rId39"/>
    <p:sldId id="287" r:id="rId40"/>
    <p:sldId id="278" r:id="rId41"/>
    <p:sldId id="276" r:id="rId42"/>
    <p:sldId id="275" r:id="rId43"/>
    <p:sldId id="261" r:id="rId44"/>
    <p:sldId id="260" r:id="rId45"/>
    <p:sldId id="277" r:id="rId46"/>
    <p:sldId id="27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60"/>
    <p:restoredTop sz="82753"/>
  </p:normalViewPr>
  <p:slideViewPr>
    <p:cSldViewPr snapToGrid="0">
      <p:cViewPr>
        <p:scale>
          <a:sx n="151" d="100"/>
          <a:sy n="151" d="100"/>
        </p:scale>
        <p:origin x="144" y="144"/>
      </p:cViewPr>
      <p:guideLst/>
    </p:cSldViewPr>
  </p:slideViewPr>
  <p:notesTextViewPr>
    <p:cViewPr>
      <p:scale>
        <a:sx n="1" d="1"/>
        <a:sy n="1" d="1"/>
      </p:scale>
      <p:origin x="0" y="0"/>
    </p:cViewPr>
  </p:notesTextViewPr>
  <p:notesViewPr>
    <p:cSldViewPr snapToGrid="0">
      <p:cViewPr varScale="1">
        <p:scale>
          <a:sx n="149" d="100"/>
          <a:sy n="149" d="100"/>
        </p:scale>
        <p:origin x="380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AA3E4D-9637-6EA4-FA9A-67C3BB0B3E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C307539-3722-257C-44E8-4566F5AA10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8CDDFE-435A-BF46-8E83-C5021C82A977}" type="datetimeFigureOut">
              <a:rPr lang="en-US" smtClean="0"/>
              <a:t>10/29/24</a:t>
            </a:fld>
            <a:endParaRPr lang="en-US"/>
          </a:p>
        </p:txBody>
      </p:sp>
      <p:sp>
        <p:nvSpPr>
          <p:cNvPr id="4" name="Footer Placeholder 3">
            <a:extLst>
              <a:ext uri="{FF2B5EF4-FFF2-40B4-BE49-F238E27FC236}">
                <a16:creationId xmlns:a16="http://schemas.microsoft.com/office/drawing/2014/main" id="{EA453A37-50C0-8C3E-1D30-0E56876FC2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EFB83C-5CA9-C629-CD8E-829D81CBC3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910152-2E23-5341-AC91-6FC7CC6B2FD6}" type="slidenum">
              <a:rPr lang="en-US" smtClean="0"/>
              <a:t>‹#›</a:t>
            </a:fld>
            <a:endParaRPr lang="en-US"/>
          </a:p>
        </p:txBody>
      </p:sp>
    </p:spTree>
    <p:extLst>
      <p:ext uri="{BB962C8B-B14F-4D97-AF65-F5344CB8AC3E}">
        <p14:creationId xmlns:p14="http://schemas.microsoft.com/office/powerpoint/2010/main" val="4277414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7E0CB-FD30-8F49-93D3-9FDC0F6C7BB7}" type="datetimeFigureOut">
              <a:rPr lang="en-US" smtClean="0"/>
              <a:t>10/29/24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5D53C-018D-6A41-88E5-4B5831F78EBC}" type="slidenum">
              <a:rPr lang="en-US" smtClean="0"/>
              <a:t>‹#›</a:t>
            </a:fld>
            <a:endParaRPr lang="en-US"/>
          </a:p>
        </p:txBody>
      </p:sp>
    </p:spTree>
    <p:extLst>
      <p:ext uri="{BB962C8B-B14F-4D97-AF65-F5344CB8AC3E}">
        <p14:creationId xmlns:p14="http://schemas.microsoft.com/office/powerpoint/2010/main" val="235523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Hello everyone, I am Zach Moolman and I am a Ph.D. student at University of Colorado, Boulder.  Tamara Lehman is my my advisor.  She is also a co-author on this workshop paper.  I am excited to present to you our work and to show you how we are using RISC-V in our work and how we are contribution to the RISC-V community/space.</a:t>
            </a:r>
          </a:p>
          <a:p>
            <a:pPr marL="171450" indent="-171450">
              <a:buFontTx/>
              <a:buChar char="-"/>
            </a:pPr>
            <a:endParaRPr lang="en-US" dirty="0"/>
          </a:p>
          <a:p>
            <a:pPr marL="171450" indent="-171450">
              <a:buFontTx/>
              <a:buChar char="-"/>
            </a:pPr>
            <a:r>
              <a:rPr lang="en-US" dirty="0"/>
              <a:t>? I think it would have been much harder to work in computer architecture in general without RISC-V and all the resource available to conduct our research.  </a:t>
            </a:r>
          </a:p>
          <a:p>
            <a:pPr marL="171450" indent="-171450">
              <a:buFontTx/>
              <a:buChar char="-"/>
            </a:pPr>
            <a:endParaRPr lang="en-US" dirty="0"/>
          </a:p>
          <a:p>
            <a:pPr marL="171450" indent="-171450">
              <a:buFontTx/>
              <a:buChar char="-"/>
            </a:pPr>
            <a:r>
              <a:rPr lang="en-US" dirty="0"/>
              <a:t>My talk today is about how we can extend RISC-V and Keystone to include Secure Memory Efficiently  </a:t>
            </a:r>
          </a:p>
          <a:p>
            <a:pPr marL="171450" indent="-171450">
              <a:buFontTx/>
              <a:buChar char="-"/>
            </a:pPr>
            <a:endParaRPr lang="en-US" dirty="0"/>
          </a:p>
          <a:p>
            <a:pPr marL="171450" indent="-171450">
              <a:buFontTx/>
              <a:buChar char="-"/>
            </a:pPr>
            <a:r>
              <a:rPr lang="en-US" dirty="0"/>
              <a:t>One of our key objectives for this work is to use FPGAs to build our prototype and to finally conduct our analysis .   (If I only knew what I am getting myself into)</a:t>
            </a:r>
          </a:p>
          <a:p>
            <a:pPr marL="171450" indent="-171450">
              <a:buFontTx/>
              <a:buChar char="-"/>
            </a:pPr>
            <a:endParaRPr lang="en-US" dirty="0"/>
          </a:p>
          <a:p>
            <a:pPr marL="171450" indent="-171450">
              <a:buFontTx/>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BB5D53C-018D-6A41-88E5-4B5831F78EBC}" type="slidenum">
              <a:rPr lang="en-US" smtClean="0"/>
              <a:t>1</a:t>
            </a:fld>
            <a:endParaRPr lang="en-US"/>
          </a:p>
        </p:txBody>
      </p:sp>
    </p:spTree>
    <p:extLst>
      <p:ext uri="{BB962C8B-B14F-4D97-AF65-F5344CB8AC3E}">
        <p14:creationId xmlns:p14="http://schemas.microsoft.com/office/powerpoint/2010/main" val="2787756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2FC80-548D-3FED-1219-204045987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10C448-2D27-FC60-6611-CA6DF4CD5A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07179-22FB-2826-ECC3-1E3E072DEC1C}"/>
              </a:ext>
            </a:extLst>
          </p:cNvPr>
          <p:cNvSpPr>
            <a:spLocks noGrp="1"/>
          </p:cNvSpPr>
          <p:nvPr>
            <p:ph type="body" idx="1"/>
          </p:nvPr>
        </p:nvSpPr>
        <p:spPr/>
        <p:txBody>
          <a:bodyPr/>
          <a:lstStyle/>
          <a:p>
            <a:pPr marL="342900" indent="-342900">
              <a:buSzPts val="1400"/>
              <a:buFont typeface="Arial" panose="020B0604020202020204" pitchFamily="34" charset="0"/>
              <a:buChar char="•"/>
            </a:pPr>
            <a:endParaRPr lang="en-US" sz="1800" dirty="0">
              <a:latin typeface="Calibri"/>
              <a:ea typeface="Calibri"/>
              <a:cs typeface="Calibri"/>
              <a:sym typeface="Calibri"/>
            </a:endParaRPr>
          </a:p>
          <a:p>
            <a:pPr marL="342900" indent="-342900">
              <a:buSzPts val="1400"/>
              <a:buFont typeface="Arial" panose="020B0604020202020204" pitchFamily="34" charset="0"/>
              <a:buChar char="•"/>
            </a:pPr>
            <a:endParaRPr lang="en-US" sz="1800" dirty="0">
              <a:latin typeface="Calibri"/>
              <a:ea typeface="Calibri"/>
              <a:cs typeface="Calibri"/>
              <a:sym typeface="Calibri"/>
            </a:endParaRPr>
          </a:p>
          <a:p>
            <a:pPr marL="342900" indent="-342900">
              <a:buSzPts val="1400"/>
              <a:buFont typeface="Arial" panose="020B0604020202020204" pitchFamily="34" charset="0"/>
              <a:buChar char="•"/>
            </a:pPr>
            <a:endParaRPr lang="en-US" sz="1800" dirty="0">
              <a:latin typeface="Calibri"/>
              <a:ea typeface="Calibri"/>
              <a:cs typeface="Calibri"/>
              <a:sym typeface="Calibri"/>
            </a:endParaRPr>
          </a:p>
          <a:p>
            <a:pPr marL="342900" indent="-342900">
              <a:buSzPts val="1400"/>
              <a:buFont typeface="Arial" panose="020B0604020202020204" pitchFamily="34" charset="0"/>
              <a:buChar char="•"/>
            </a:pPr>
            <a:r>
              <a:rPr lang="en-US" sz="1800" dirty="0">
                <a:latin typeface="Calibri"/>
                <a:ea typeface="Calibri"/>
                <a:cs typeface="Calibri"/>
                <a:sym typeface="Calibri"/>
              </a:rPr>
              <a:t>---- not used</a:t>
            </a:r>
          </a:p>
          <a:p>
            <a:pPr marL="342900" indent="-342900">
              <a:buSzPts val="1400"/>
              <a:buFont typeface="Arial" panose="020B0604020202020204" pitchFamily="34" charset="0"/>
              <a:buChar char="•"/>
            </a:pPr>
            <a:endParaRPr lang="en-US" sz="1800" dirty="0">
              <a:latin typeface="Calibri"/>
              <a:ea typeface="Calibri"/>
              <a:cs typeface="Calibri"/>
              <a:sym typeface="Calibri"/>
            </a:endParaRPr>
          </a:p>
          <a:p>
            <a:pPr marL="342900" indent="-342900">
              <a:buSzPts val="1400"/>
              <a:buFont typeface="Arial" panose="020B0604020202020204" pitchFamily="34" charset="0"/>
              <a:buChar char="•"/>
            </a:pPr>
            <a:r>
              <a:rPr lang="en-US" sz="1800" dirty="0">
                <a:latin typeface="Calibri"/>
                <a:ea typeface="Calibri"/>
                <a:cs typeface="Calibri"/>
                <a:sym typeface="Calibri"/>
              </a:rPr>
              <a:t>Given that GHOST runs on mobile devices, there is another threat: devices can be </a:t>
            </a:r>
            <a:r>
              <a:rPr lang="en-US" sz="1800" b="1" dirty="0">
                <a:latin typeface="Calibri"/>
                <a:ea typeface="Calibri"/>
                <a:cs typeface="Calibri"/>
                <a:sym typeface="Calibri"/>
              </a:rPr>
              <a:t>stolen or remotely accessed</a:t>
            </a:r>
          </a:p>
          <a:p>
            <a:pPr marL="342900" indent="-342900">
              <a:spcBef>
                <a:spcPts val="800"/>
              </a:spcBef>
              <a:buSzPts val="1400"/>
              <a:buFont typeface="Arial" panose="020B0604020202020204" pitchFamily="34" charset="0"/>
              <a:buChar char="•"/>
            </a:pPr>
            <a:r>
              <a:rPr lang="en-US" sz="1800" dirty="0">
                <a:latin typeface="Calibri"/>
                <a:ea typeface="Calibri"/>
                <a:cs typeface="Calibri"/>
                <a:sym typeface="Calibri"/>
              </a:rPr>
              <a:t>Provide an </a:t>
            </a:r>
            <a:r>
              <a:rPr lang="en-US" sz="1800" b="1" dirty="0">
                <a:latin typeface="Calibri"/>
                <a:ea typeface="Calibri"/>
                <a:cs typeface="Calibri"/>
                <a:sym typeface="Calibri"/>
              </a:rPr>
              <a:t>additional isolation </a:t>
            </a:r>
            <a:r>
              <a:rPr lang="en-US" sz="1800" dirty="0">
                <a:latin typeface="Calibri"/>
                <a:ea typeface="Calibri"/>
                <a:cs typeface="Calibri"/>
                <a:sym typeface="Calibri"/>
              </a:rPr>
              <a:t>level from both common and privileged software by running GHOST software in a</a:t>
            </a:r>
            <a:r>
              <a:rPr lang="en-US" sz="1800" b="1" dirty="0">
                <a:latin typeface="Calibri"/>
                <a:ea typeface="Calibri"/>
                <a:cs typeface="Calibri"/>
                <a:sym typeface="Calibri"/>
              </a:rPr>
              <a:t> Trusted Execution Environment (TEE)</a:t>
            </a:r>
          </a:p>
          <a:p>
            <a:pPr marL="342900" indent="-342900">
              <a:spcBef>
                <a:spcPts val="800"/>
              </a:spcBef>
              <a:buSzPts val="1400"/>
              <a:buFont typeface="Arial" panose="020B0604020202020204" pitchFamily="34" charset="0"/>
              <a:buChar char="•"/>
            </a:pPr>
            <a:r>
              <a:rPr lang="en-US" sz="1800" dirty="0">
                <a:latin typeface="Calibri"/>
                <a:ea typeface="Calibri"/>
                <a:cs typeface="Calibri"/>
                <a:sym typeface="Calibri"/>
              </a:rPr>
              <a:t>Leverage device level </a:t>
            </a:r>
            <a:r>
              <a:rPr lang="en-US" sz="1800" b="1" dirty="0">
                <a:latin typeface="Calibri"/>
                <a:ea typeface="Calibri"/>
                <a:cs typeface="Calibri"/>
                <a:sym typeface="Calibri"/>
              </a:rPr>
              <a:t>authentication and attestation</a:t>
            </a:r>
            <a:endParaRPr lang="en-US" sz="1800" dirty="0">
              <a:latin typeface="Calibri"/>
              <a:ea typeface="Calibri"/>
              <a:cs typeface="Calibri"/>
              <a:sym typeface="Calibri"/>
            </a:endParaRPr>
          </a:p>
          <a:p>
            <a:pPr marL="342900" indent="-342900">
              <a:spcBef>
                <a:spcPts val="800"/>
              </a:spcBef>
              <a:buSzPts val="1400"/>
              <a:buFont typeface="Arial" panose="020B0604020202020204" pitchFamily="34" charset="0"/>
              <a:buChar char="•"/>
            </a:pPr>
            <a:r>
              <a:rPr lang="en-US" sz="1800" dirty="0">
                <a:latin typeface="Calibri"/>
                <a:ea typeface="Calibri"/>
                <a:cs typeface="Calibri"/>
                <a:sym typeface="Calibri"/>
              </a:rPr>
              <a:t>Enable </a:t>
            </a:r>
            <a:r>
              <a:rPr lang="en-US" sz="1800" b="1" dirty="0">
                <a:latin typeface="Calibri"/>
                <a:ea typeface="Calibri"/>
                <a:cs typeface="Calibri"/>
                <a:sym typeface="Calibri"/>
              </a:rPr>
              <a:t>confidentiality and integrity verification </a:t>
            </a:r>
            <a:r>
              <a:rPr lang="en-US" sz="1800" dirty="0">
                <a:latin typeface="Calibri"/>
                <a:ea typeface="Calibri"/>
                <a:cs typeface="Calibri"/>
                <a:sym typeface="Calibri"/>
              </a:rPr>
              <a:t>of data and code in memory</a:t>
            </a:r>
          </a:p>
        </p:txBody>
      </p:sp>
      <p:sp>
        <p:nvSpPr>
          <p:cNvPr id="4" name="Slide Number Placeholder 3">
            <a:extLst>
              <a:ext uri="{FF2B5EF4-FFF2-40B4-BE49-F238E27FC236}">
                <a16:creationId xmlns:a16="http://schemas.microsoft.com/office/drawing/2014/main" id="{940E45D7-F735-2149-8D59-65B9795240F1}"/>
              </a:ext>
            </a:extLst>
          </p:cNvPr>
          <p:cNvSpPr>
            <a:spLocks noGrp="1"/>
          </p:cNvSpPr>
          <p:nvPr>
            <p:ph type="sldNum" sz="quarter" idx="5"/>
          </p:nvPr>
        </p:nvSpPr>
        <p:spPr/>
        <p:txBody>
          <a:bodyPr/>
          <a:lstStyle/>
          <a:p>
            <a:fld id="{DBB5D53C-018D-6A41-88E5-4B5831F78EBC}" type="slidenum">
              <a:rPr lang="en-US" smtClean="0"/>
              <a:t>10</a:t>
            </a:fld>
            <a:endParaRPr lang="en-US"/>
          </a:p>
        </p:txBody>
      </p:sp>
    </p:spTree>
    <p:extLst>
      <p:ext uri="{BB962C8B-B14F-4D97-AF65-F5344CB8AC3E}">
        <p14:creationId xmlns:p14="http://schemas.microsoft.com/office/powerpoint/2010/main" val="2291055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t>What is an TEE?  </a:t>
            </a:r>
          </a:p>
          <a:p>
            <a:pPr marL="171450" indent="-171450">
              <a:buFontTx/>
              <a:buChar char="-"/>
            </a:pPr>
            <a:endParaRPr lang="en-US" dirty="0"/>
          </a:p>
          <a:p>
            <a:pPr marL="171450" indent="-171450">
              <a:buFontTx/>
              <a:buChar char="-"/>
            </a:pPr>
            <a:r>
              <a:rPr lang="en-US" dirty="0"/>
              <a:t>SGX (intel), </a:t>
            </a:r>
            <a:r>
              <a:rPr lang="en-US" dirty="0" err="1"/>
              <a:t>TrustZone</a:t>
            </a:r>
            <a:r>
              <a:rPr lang="en-US" dirty="0"/>
              <a:t> (ARM), (AMD) – </a:t>
            </a:r>
            <a:r>
              <a:rPr lang="en-US" dirty="0" err="1"/>
              <a:t>xepand</a:t>
            </a:r>
            <a:r>
              <a:rPr lang="en-US" dirty="0"/>
              <a:t> on each and conclude with “they are all proprietary framework and there isn’t that adjustable and flexible site SXG paper “</a:t>
            </a:r>
          </a:p>
          <a:p>
            <a:pPr marL="171450" indent="-171450">
              <a:buFontTx/>
              <a:buChar char="-"/>
            </a:pPr>
            <a:endParaRPr lang="en-US" dirty="0"/>
          </a:p>
          <a:p>
            <a:pPr marL="171450" indent="-171450">
              <a:buFontTx/>
              <a:buChar char="-"/>
            </a:pPr>
            <a:endParaRPr lang="en-US" dirty="0"/>
          </a:p>
          <a:p>
            <a:r>
              <a:rPr lang="en-US" dirty="0"/>
              <a:t>To enhance the security guarantees of a system that does not trusts the privilege software (such as the operating system), a trusted execution environment can be in place. </a:t>
            </a:r>
          </a:p>
          <a:p>
            <a:r>
              <a:rPr lang="en-US" dirty="0"/>
              <a:t>In general, only the chip boundary is trusted, and security features are built around this concept. </a:t>
            </a:r>
          </a:p>
          <a:p>
            <a:r>
              <a:rPr lang="en-US" dirty="0"/>
              <a:t>Applications developed for the TEE, need to have a restricted interface with the unsecure world. Strict software practices are recommended for passing data in and out of the trusted boundary. </a:t>
            </a:r>
          </a:p>
          <a:p>
            <a:r>
              <a:rPr lang="en-US" dirty="0"/>
              <a:t>In addition, we want to make sure that the code running on the TEE is not modified by a malicious user. </a:t>
            </a:r>
          </a:p>
          <a:p>
            <a:r>
              <a:rPr lang="en-US" dirty="0"/>
              <a:t>TEE typically provide a way to authenticate the software to be run by signing it with a private key to verify its origin. </a:t>
            </a:r>
          </a:p>
          <a:p>
            <a:r>
              <a:rPr lang="en-US" dirty="0"/>
              <a:t>Most TEEs also offer a way to attest the code by hashing the binary to verify that it was not tampered with before it executes. </a:t>
            </a:r>
          </a:p>
          <a:p>
            <a:r>
              <a:rPr lang="en-US" dirty="0"/>
              <a:t>This is a well-established computing model today and even has mobile applications given that ARM has had </a:t>
            </a:r>
            <a:r>
              <a:rPr lang="en-US" dirty="0" err="1"/>
              <a:t>Trustzone</a:t>
            </a:r>
            <a:r>
              <a:rPr lang="en-US" dirty="0"/>
              <a:t> since early 2000’s</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BB5D53C-018D-6A41-88E5-4B5831F78EBC}" type="slidenum">
              <a:rPr lang="en-US" smtClean="0"/>
              <a:t>11</a:t>
            </a:fld>
            <a:endParaRPr lang="en-US"/>
          </a:p>
        </p:txBody>
      </p:sp>
    </p:spTree>
    <p:extLst>
      <p:ext uri="{BB962C8B-B14F-4D97-AF65-F5344CB8AC3E}">
        <p14:creationId xmlns:p14="http://schemas.microsoft.com/office/powerpoint/2010/main" val="307860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C36B8-AE0E-90A1-7F0F-79F700ADDB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E61E9-FB66-693A-DE64-2E166C80E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5AD9E-7ADD-1AFA-3C06-C5571C88BD5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Keystone is a tee design by </a:t>
            </a:r>
            <a:r>
              <a:rPr lang="en-US" dirty="0" err="1"/>
              <a:t>Dayeol</a:t>
            </a:r>
            <a:r>
              <a:rPr lang="en-US" dirty="0"/>
              <a:t> Lee as part of his dissertation at Berkeley.  Keystone main contribution is to  was to </a:t>
            </a:r>
            <a:r>
              <a:rPr lang="en-US" dirty="0" err="1"/>
              <a:t>desgin</a:t>
            </a:r>
            <a:r>
              <a:rPr lang="en-US" dirty="0"/>
              <a:t> a TEE that give as that not only give you the desired properties of TEE but also allows you greater flexibles than other TEE implementations.</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14719AA-1061-1810-C8AC-442FD135BFB8}"/>
              </a:ext>
            </a:extLst>
          </p:cNvPr>
          <p:cNvSpPr>
            <a:spLocks noGrp="1"/>
          </p:cNvSpPr>
          <p:nvPr>
            <p:ph type="sldNum" sz="quarter" idx="5"/>
          </p:nvPr>
        </p:nvSpPr>
        <p:spPr/>
        <p:txBody>
          <a:bodyPr/>
          <a:lstStyle/>
          <a:p>
            <a:fld id="{DBB5D53C-018D-6A41-88E5-4B5831F78EBC}" type="slidenum">
              <a:rPr lang="en-US" smtClean="0"/>
              <a:t>12</a:t>
            </a:fld>
            <a:endParaRPr lang="en-US"/>
          </a:p>
        </p:txBody>
      </p:sp>
    </p:spTree>
    <p:extLst>
      <p:ext uri="{BB962C8B-B14F-4D97-AF65-F5344CB8AC3E}">
        <p14:creationId xmlns:p14="http://schemas.microsoft.com/office/powerpoint/2010/main" val="353377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TAMARA</a:t>
            </a:r>
          </a:p>
          <a:p>
            <a:r>
              <a:rPr lang="en-US" dirty="0">
                <a:latin typeface="Calibri" panose="020F0502020204030204" pitchFamily="34" charset="0"/>
                <a:cs typeface="Calibri" panose="020F0502020204030204" pitchFamily="34" charset="0"/>
              </a:rPr>
              <a:t>Keystone defines </a:t>
            </a:r>
            <a:r>
              <a:rPr lang="en-US" b="1" dirty="0">
                <a:latin typeface="Calibri" panose="020F0502020204030204" pitchFamily="34" charset="0"/>
                <a:cs typeface="Calibri" panose="020F0502020204030204" pitchFamily="34" charset="0"/>
              </a:rPr>
              <a:t>three operating modes</a:t>
            </a:r>
          </a:p>
          <a:p>
            <a:pPr lvl="1"/>
            <a:r>
              <a:rPr lang="en-US" dirty="0">
                <a:latin typeface="Calibri" panose="020F0502020204030204" pitchFamily="34" charset="0"/>
                <a:cs typeface="Calibri" panose="020F0502020204030204" pitchFamily="34" charset="0"/>
              </a:rPr>
              <a:t>User mode: all applications run in this mode, least privilege</a:t>
            </a:r>
          </a:p>
          <a:p>
            <a:pPr lvl="1"/>
            <a:r>
              <a:rPr lang="en-US" dirty="0">
                <a:latin typeface="Calibri" panose="020F0502020204030204" pitchFamily="34" charset="0"/>
                <a:cs typeface="Calibri" panose="020F0502020204030204" pitchFamily="34" charset="0"/>
              </a:rPr>
              <a:t>Supervisor mode: operating system and runtime environments inside the TEE </a:t>
            </a:r>
          </a:p>
          <a:p>
            <a:pPr lvl="1"/>
            <a:r>
              <a:rPr lang="en-US" dirty="0">
                <a:latin typeface="Calibri" panose="020F0502020204030204" pitchFamily="34" charset="0"/>
                <a:cs typeface="Calibri" panose="020F0502020204030204" pitchFamily="34" charset="0"/>
              </a:rPr>
              <a:t>Machine mode: Highest privilege mode, manages access permission, context switches, interactions across environments and attestation</a:t>
            </a:r>
          </a:p>
          <a:p>
            <a:r>
              <a:rPr lang="en-US" dirty="0">
                <a:latin typeface="Calibri" panose="020F0502020204030204" pitchFamily="34" charset="0"/>
                <a:cs typeface="Calibri" panose="020F0502020204030204" pitchFamily="34" charset="0"/>
              </a:rPr>
              <a:t>Machine mode manages the memory access permissions through the </a:t>
            </a:r>
            <a:r>
              <a:rPr lang="en-US" b="1" dirty="0">
                <a:latin typeface="Calibri" panose="020F0502020204030204" pitchFamily="34" charset="0"/>
                <a:cs typeface="Calibri" panose="020F0502020204030204" pitchFamily="34" charset="0"/>
              </a:rPr>
              <a:t>Physical Memory Protections (PMP)</a:t>
            </a:r>
          </a:p>
          <a:p>
            <a:endParaRPr lang="en-US" dirty="0"/>
          </a:p>
        </p:txBody>
      </p:sp>
      <p:sp>
        <p:nvSpPr>
          <p:cNvPr id="4" name="Slide Number Placeholder 3"/>
          <p:cNvSpPr>
            <a:spLocks noGrp="1"/>
          </p:cNvSpPr>
          <p:nvPr>
            <p:ph type="sldNum" sz="quarter" idx="5"/>
          </p:nvPr>
        </p:nvSpPr>
        <p:spPr/>
        <p:txBody>
          <a:bodyPr/>
          <a:lstStyle/>
          <a:p>
            <a:fld id="{DBB5D53C-018D-6A41-88E5-4B5831F78EBC}" type="slidenum">
              <a:rPr lang="en-US" smtClean="0"/>
              <a:t>13</a:t>
            </a:fld>
            <a:endParaRPr lang="en-US"/>
          </a:p>
        </p:txBody>
      </p:sp>
    </p:spTree>
    <p:extLst>
      <p:ext uri="{BB962C8B-B14F-4D97-AF65-F5344CB8AC3E}">
        <p14:creationId xmlns:p14="http://schemas.microsoft.com/office/powerpoint/2010/main" val="245814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TEE, give us isolation and protection from within the closed system. However ,we also need to prevent physical and remote attacked.</a:t>
            </a:r>
          </a:p>
          <a:p>
            <a:endParaRPr lang="en-US" dirty="0"/>
          </a:p>
          <a:p>
            <a:pPr marL="171450" indent="-171450">
              <a:buFontTx/>
              <a:buChar char="-"/>
            </a:pPr>
            <a:r>
              <a:rPr lang="en-US" b="1" baseline="0" dirty="0"/>
              <a:t>it prevents sensitive data from being disclosed. </a:t>
            </a:r>
          </a:p>
          <a:p>
            <a:pPr marL="171450" indent="-171450">
              <a:buFontTx/>
              <a:buChar char="-"/>
            </a:pPr>
            <a:endParaRPr lang="en-US" b="1" baseline="0" dirty="0"/>
          </a:p>
          <a:p>
            <a:pPr marL="171450" indent="-171450">
              <a:buFontTx/>
              <a:buChar char="-"/>
            </a:pPr>
            <a:endParaRPr lang="en-US" dirty="0"/>
          </a:p>
          <a:p>
            <a:pPr marL="171450" indent="-171450">
              <a:buFontTx/>
              <a:buChar char="-"/>
            </a:pPr>
            <a:r>
              <a:rPr lang="en-US" dirty="0"/>
              <a:t>Data Integrity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Confidentiality, its great but Confidentiality does not protect against by rely attacks and changing memory to change the behavior of the program.</a:t>
            </a:r>
          </a:p>
          <a:p>
            <a:pPr marL="171450" indent="-171450">
              <a:buFontTx/>
              <a:buChar char="-"/>
            </a:pPr>
            <a:endParaRPr lang="en-US" dirty="0"/>
          </a:p>
          <a:p>
            <a:pPr marL="171450" indent="-171450">
              <a:buFontTx/>
              <a:buChar char="-"/>
            </a:pPr>
            <a:endParaRPr lang="en-US" dirty="0"/>
          </a:p>
          <a:p>
            <a:pPr marL="171450" indent="-171450">
              <a:buFontTx/>
              <a:buChar char="-"/>
            </a:pPr>
            <a:r>
              <a:rPr lang="en-US" dirty="0"/>
              <a:t>The BMT establishes the root of trust by storing the root of the tree always on chip. When a piece</a:t>
            </a:r>
          </a:p>
          <a:p>
            <a:pPr marL="171450" indent="-171450">
              <a:buFontTx/>
              <a:buChar char="-"/>
            </a:pPr>
            <a:r>
              <a:rPr lang="en-US" dirty="0"/>
              <a:t>of data is fetched from memory, the tree is traversed from leaves to</a:t>
            </a:r>
          </a:p>
          <a:p>
            <a:pPr marL="171450" indent="-171450">
              <a:buFontTx/>
              <a:buChar char="-"/>
            </a:pPr>
            <a:r>
              <a:rPr lang="en-US" dirty="0"/>
              <a:t>the root, comparing hashes along the way, to verify the integrity</a:t>
            </a:r>
          </a:p>
          <a:p>
            <a:pPr marL="171450" indent="-171450">
              <a:buFontTx/>
              <a:buChar char="-"/>
            </a:pPr>
            <a:r>
              <a:rPr lang="en-US" dirty="0"/>
              <a:t>of the data.</a:t>
            </a:r>
          </a:p>
          <a:p>
            <a:pPr marL="171450" indent="-171450">
              <a:buFontTx/>
              <a:buChar char="-"/>
            </a:pPr>
            <a:endParaRPr lang="en-US" dirty="0"/>
          </a:p>
          <a:p>
            <a:endParaRPr lang="en-US" dirty="0"/>
          </a:p>
          <a:p>
            <a:r>
              <a:rPr lang="en-US" dirty="0"/>
              <a:t>--- TAMARA</a:t>
            </a:r>
          </a:p>
          <a:p>
            <a:r>
              <a:rPr lang="en-US" dirty="0"/>
              <a:t>Besides using the TEE, the GHOST device needs to also support secure memory features in order to prevent physical and remote memory attacks. </a:t>
            </a:r>
          </a:p>
          <a:p>
            <a:endParaRPr lang="en-US" dirty="0"/>
          </a:p>
          <a:p>
            <a:r>
              <a:rPr lang="en-US" dirty="0"/>
              <a:t>To detect and prevent physical attacks, data in memory should have confidentiality.</a:t>
            </a:r>
            <a:r>
              <a:rPr lang="en-US" baseline="0" dirty="0"/>
              <a:t> An attacker should not be able to read the values that are crossing the communication bus between the processor and the memory. And that is what confidentiality does, </a:t>
            </a:r>
            <a:r>
              <a:rPr lang="en-US" b="1" baseline="0" dirty="0"/>
              <a:t>it prevents sensitive data from being disclosed. </a:t>
            </a:r>
          </a:p>
          <a:p>
            <a:r>
              <a:rPr lang="en-US" baseline="0" dirty="0"/>
              <a:t>But confidentiality alone does not prevent an active attack, in which the attacker modifies the values in memory to control the behavior of the program. And for that, a secure system should also provide data integrity, the property that ensures </a:t>
            </a:r>
            <a:r>
              <a:rPr lang="en-US" b="1" baseline="0" dirty="0"/>
              <a:t>that no data is modified in an unauthorized way</a:t>
            </a:r>
            <a:r>
              <a:rPr lang="en-US" baseline="0" dirty="0"/>
              <a:t>. </a:t>
            </a:r>
            <a:endParaRPr lang="en-US" dirty="0"/>
          </a:p>
          <a:p>
            <a:endParaRPr lang="en-US" dirty="0"/>
          </a:p>
        </p:txBody>
      </p:sp>
      <p:sp>
        <p:nvSpPr>
          <p:cNvPr id="4" name="Slide Number Placeholder 3"/>
          <p:cNvSpPr>
            <a:spLocks noGrp="1"/>
          </p:cNvSpPr>
          <p:nvPr>
            <p:ph type="sldNum" sz="quarter" idx="5"/>
          </p:nvPr>
        </p:nvSpPr>
        <p:spPr/>
        <p:txBody>
          <a:bodyPr/>
          <a:lstStyle/>
          <a:p>
            <a:fld id="{DBB5D53C-018D-6A41-88E5-4B5831F78EBC}" type="slidenum">
              <a:rPr lang="en-US" smtClean="0"/>
              <a:t>14</a:t>
            </a:fld>
            <a:endParaRPr lang="en-US"/>
          </a:p>
        </p:txBody>
      </p:sp>
    </p:spTree>
    <p:extLst>
      <p:ext uri="{BB962C8B-B14F-4D97-AF65-F5344CB8AC3E}">
        <p14:creationId xmlns:p14="http://schemas.microsoft.com/office/powerpoint/2010/main" val="1052563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5D53C-018D-6A41-88E5-4B5831F78EBC}" type="slidenum">
              <a:rPr lang="en-US" smtClean="0"/>
              <a:t>15</a:t>
            </a:fld>
            <a:endParaRPr lang="en-US"/>
          </a:p>
        </p:txBody>
      </p:sp>
    </p:spTree>
    <p:extLst>
      <p:ext uri="{BB962C8B-B14F-4D97-AF65-F5344CB8AC3E}">
        <p14:creationId xmlns:p14="http://schemas.microsoft.com/office/powerpoint/2010/main" val="11049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2491C-E3FD-7304-1B86-38ED4EBD6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E5C9E-3151-533A-1CFA-B266E3F95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0FC386-50D7-E3C3-EF42-36E92760FC63}"/>
              </a:ext>
            </a:extLst>
          </p:cNvPr>
          <p:cNvSpPr>
            <a:spLocks noGrp="1"/>
          </p:cNvSpPr>
          <p:nvPr>
            <p:ph type="body" idx="1"/>
          </p:nvPr>
        </p:nvSpPr>
        <p:spPr/>
        <p:txBody>
          <a:bodyPr/>
          <a:lstStyle/>
          <a:p>
            <a:r>
              <a:rPr lang="en-US" dirty="0"/>
              <a:t>GIVE A BRIEF OVERVIEW</a:t>
            </a:r>
          </a:p>
          <a:p>
            <a:r>
              <a:rPr lang="en-US" dirty="0"/>
              <a:t>The reason why are doing this</a:t>
            </a:r>
          </a:p>
          <a:p>
            <a:endParaRPr lang="en-US" dirty="0"/>
          </a:p>
          <a:p>
            <a:endParaRPr lang="en-US" dirty="0"/>
          </a:p>
          <a:p>
            <a:r>
              <a:rPr lang="en-US" dirty="0"/>
              <a:t>We are building </a:t>
            </a:r>
            <a:r>
              <a:rPr lang="en-US" dirty="0" err="1"/>
              <a:t>sevure</a:t>
            </a:r>
            <a:r>
              <a:rPr lang="en-US" dirty="0"/>
              <a:t> memory  using FPA, and boy did I know what I got myself involved in.  And a lot of the paper implementation depended.  Some things go matter cant cant be ignored such as in the case of </a:t>
            </a:r>
            <a:r>
              <a:rPr lang="en-US" dirty="0" err="1"/>
              <a:t>siulations</a:t>
            </a:r>
            <a:r>
              <a:rPr lang="en-US" dirty="0"/>
              <a:t>.</a:t>
            </a:r>
          </a:p>
          <a:p>
            <a:endParaRPr lang="en-US" dirty="0"/>
          </a:p>
        </p:txBody>
      </p:sp>
      <p:sp>
        <p:nvSpPr>
          <p:cNvPr id="4" name="Slide Number Placeholder 3">
            <a:extLst>
              <a:ext uri="{FF2B5EF4-FFF2-40B4-BE49-F238E27FC236}">
                <a16:creationId xmlns:a16="http://schemas.microsoft.com/office/drawing/2014/main" id="{9BC81F94-510C-F30F-5132-2B6C2BE5635A}"/>
              </a:ext>
            </a:extLst>
          </p:cNvPr>
          <p:cNvSpPr>
            <a:spLocks noGrp="1"/>
          </p:cNvSpPr>
          <p:nvPr>
            <p:ph type="sldNum" sz="quarter" idx="5"/>
          </p:nvPr>
        </p:nvSpPr>
        <p:spPr/>
        <p:txBody>
          <a:bodyPr/>
          <a:lstStyle/>
          <a:p>
            <a:fld id="{DBB5D53C-018D-6A41-88E5-4B5831F78EBC}" type="slidenum">
              <a:rPr lang="en-US" smtClean="0"/>
              <a:t>16</a:t>
            </a:fld>
            <a:endParaRPr lang="en-US"/>
          </a:p>
        </p:txBody>
      </p:sp>
    </p:spTree>
    <p:extLst>
      <p:ext uri="{BB962C8B-B14F-4D97-AF65-F5344CB8AC3E}">
        <p14:creationId xmlns:p14="http://schemas.microsoft.com/office/powerpoint/2010/main" val="2507608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07C8-4CE3-5843-9238-59129D9AF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82499-281D-4B9B-7D19-409F53D0F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A570C-6CF9-FD7B-A182-016F2DA664CB}"/>
              </a:ext>
            </a:extLst>
          </p:cNvPr>
          <p:cNvSpPr>
            <a:spLocks noGrp="1"/>
          </p:cNvSpPr>
          <p:nvPr>
            <p:ph type="body" idx="1"/>
          </p:nvPr>
        </p:nvSpPr>
        <p:spPr/>
        <p:txBody>
          <a:bodyPr/>
          <a:lstStyle/>
          <a:p>
            <a:r>
              <a:rPr lang="en-US" dirty="0"/>
              <a:t>GIVE A BRIEF OVERVIEW</a:t>
            </a:r>
          </a:p>
          <a:p>
            <a:r>
              <a:rPr lang="en-US" dirty="0"/>
              <a:t>The reason why are doing this</a:t>
            </a:r>
          </a:p>
          <a:p>
            <a:endParaRPr lang="en-US" dirty="0"/>
          </a:p>
          <a:p>
            <a:endParaRPr lang="en-US" dirty="0"/>
          </a:p>
          <a:p>
            <a:r>
              <a:rPr lang="en-US" dirty="0"/>
              <a:t>We are building </a:t>
            </a:r>
            <a:r>
              <a:rPr lang="en-US" dirty="0" err="1"/>
              <a:t>sevure</a:t>
            </a:r>
            <a:r>
              <a:rPr lang="en-US" dirty="0"/>
              <a:t> memory  using FPA, and boy did I know what I got myself involved in.  And a lot of the paper implementation depended.  Some things go matter cant cant be ignored such as in the case of </a:t>
            </a:r>
            <a:r>
              <a:rPr lang="en-US" dirty="0" err="1"/>
              <a:t>siulations</a:t>
            </a:r>
            <a:r>
              <a:rPr lang="en-US" dirty="0"/>
              <a:t>.</a:t>
            </a:r>
          </a:p>
          <a:p>
            <a:endParaRPr lang="en-US" dirty="0"/>
          </a:p>
        </p:txBody>
      </p:sp>
      <p:sp>
        <p:nvSpPr>
          <p:cNvPr id="4" name="Slide Number Placeholder 3">
            <a:extLst>
              <a:ext uri="{FF2B5EF4-FFF2-40B4-BE49-F238E27FC236}">
                <a16:creationId xmlns:a16="http://schemas.microsoft.com/office/drawing/2014/main" id="{FCDA1A76-EB86-87E5-F11C-BD900A97088B}"/>
              </a:ext>
            </a:extLst>
          </p:cNvPr>
          <p:cNvSpPr>
            <a:spLocks noGrp="1"/>
          </p:cNvSpPr>
          <p:nvPr>
            <p:ph type="sldNum" sz="quarter" idx="5"/>
          </p:nvPr>
        </p:nvSpPr>
        <p:spPr/>
        <p:txBody>
          <a:bodyPr/>
          <a:lstStyle/>
          <a:p>
            <a:fld id="{DBB5D53C-018D-6A41-88E5-4B5831F78EBC}" type="slidenum">
              <a:rPr lang="en-US" smtClean="0"/>
              <a:t>17</a:t>
            </a:fld>
            <a:endParaRPr lang="en-US"/>
          </a:p>
        </p:txBody>
      </p:sp>
    </p:spTree>
    <p:extLst>
      <p:ext uri="{BB962C8B-B14F-4D97-AF65-F5344CB8AC3E}">
        <p14:creationId xmlns:p14="http://schemas.microsoft.com/office/powerpoint/2010/main" val="2906009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2DAB-02F8-F4C8-B279-310EFC7DA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42CB3-E6C2-2FD9-B31D-5F4F3D023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78095F-04C4-EF55-C36E-7F2E8C4F6D6A}"/>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CD1BF29A-4FB4-640C-477C-37CDE59DF265}"/>
              </a:ext>
            </a:extLst>
          </p:cNvPr>
          <p:cNvSpPr>
            <a:spLocks noGrp="1"/>
          </p:cNvSpPr>
          <p:nvPr>
            <p:ph type="sldNum" sz="quarter" idx="5"/>
          </p:nvPr>
        </p:nvSpPr>
        <p:spPr/>
        <p:txBody>
          <a:bodyPr/>
          <a:lstStyle/>
          <a:p>
            <a:fld id="{DBB5D53C-018D-6A41-88E5-4B5831F78EBC}" type="slidenum">
              <a:rPr lang="en-US" smtClean="0"/>
              <a:t>18</a:t>
            </a:fld>
            <a:endParaRPr lang="en-US"/>
          </a:p>
        </p:txBody>
      </p:sp>
    </p:spTree>
    <p:extLst>
      <p:ext uri="{BB962C8B-B14F-4D97-AF65-F5344CB8AC3E}">
        <p14:creationId xmlns:p14="http://schemas.microsoft.com/office/powerpoint/2010/main" val="220197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A5574-BD0A-0EE9-CF3C-E0D5296CD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D1D163-606A-CDB3-3C43-9E0F6CF92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B8F79-A14E-A585-1798-8237DA0D12F7}"/>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F6D15D53-A816-D34F-B61F-B6686A641D69}"/>
              </a:ext>
            </a:extLst>
          </p:cNvPr>
          <p:cNvSpPr>
            <a:spLocks noGrp="1"/>
          </p:cNvSpPr>
          <p:nvPr>
            <p:ph type="sldNum" sz="quarter" idx="5"/>
          </p:nvPr>
        </p:nvSpPr>
        <p:spPr/>
        <p:txBody>
          <a:bodyPr/>
          <a:lstStyle/>
          <a:p>
            <a:fld id="{DBB5D53C-018D-6A41-88E5-4B5831F78EBC}" type="slidenum">
              <a:rPr lang="en-US" smtClean="0"/>
              <a:t>19</a:t>
            </a:fld>
            <a:endParaRPr lang="en-US"/>
          </a:p>
        </p:txBody>
      </p:sp>
    </p:spTree>
    <p:extLst>
      <p:ext uri="{BB962C8B-B14F-4D97-AF65-F5344CB8AC3E}">
        <p14:creationId xmlns:p14="http://schemas.microsoft.com/office/powerpoint/2010/main" val="1640497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A5BA-2EF0-0E1D-ACDE-252ADCEF0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625A2-C985-C926-AC45-23C26CDEE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B48C8-BFF3-B899-A19A-DCA8CAF35C2F}"/>
              </a:ext>
            </a:extLst>
          </p:cNvPr>
          <p:cNvSpPr>
            <a:spLocks noGrp="1"/>
          </p:cNvSpPr>
          <p:nvPr>
            <p:ph type="body" idx="1"/>
          </p:nvPr>
        </p:nvSpPr>
        <p:spPr/>
        <p:txBody>
          <a:bodyPr/>
          <a:lstStyle/>
          <a:p>
            <a:r>
              <a:rPr lang="en-US" dirty="0"/>
              <a:t>Why are we here and I am not referring to why are we here on planet earth but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 to build micro-architecture system where security is a first-class citizen.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first I will you some  background information on why do we care and our motivation ABD we are </a:t>
            </a:r>
            <a:r>
              <a:rPr lang="en-US" sz="1200" dirty="0" err="1"/>
              <a:t>ddoing</a:t>
            </a:r>
            <a:r>
              <a:rPr lang="en-US" sz="1200" dirty="0"/>
              <a:t> it in hardware!!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BED98962-6134-E503-FC48-10B577290B20}"/>
              </a:ext>
            </a:extLst>
          </p:cNvPr>
          <p:cNvSpPr>
            <a:spLocks noGrp="1"/>
          </p:cNvSpPr>
          <p:nvPr>
            <p:ph type="sldNum" sz="quarter" idx="5"/>
          </p:nvPr>
        </p:nvSpPr>
        <p:spPr/>
        <p:txBody>
          <a:bodyPr/>
          <a:lstStyle/>
          <a:p>
            <a:fld id="{DBB5D53C-018D-6A41-88E5-4B5831F78EBC}" type="slidenum">
              <a:rPr lang="en-US" smtClean="0"/>
              <a:t>2</a:t>
            </a:fld>
            <a:endParaRPr lang="en-US"/>
          </a:p>
        </p:txBody>
      </p:sp>
    </p:spTree>
    <p:extLst>
      <p:ext uri="{BB962C8B-B14F-4D97-AF65-F5344CB8AC3E}">
        <p14:creationId xmlns:p14="http://schemas.microsoft.com/office/powerpoint/2010/main" val="1253325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7B988-6B02-8284-9E16-E60CB9C63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38BD3-5772-4CC5-6FAB-33FD4C7E6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D3AE2-59C9-798E-5766-9DC472AE70AE}"/>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B66460F8-9D45-0B5B-4CDB-DBEE2FF4171B}"/>
              </a:ext>
            </a:extLst>
          </p:cNvPr>
          <p:cNvSpPr>
            <a:spLocks noGrp="1"/>
          </p:cNvSpPr>
          <p:nvPr>
            <p:ph type="sldNum" sz="quarter" idx="5"/>
          </p:nvPr>
        </p:nvSpPr>
        <p:spPr/>
        <p:txBody>
          <a:bodyPr/>
          <a:lstStyle/>
          <a:p>
            <a:fld id="{DBB5D53C-018D-6A41-88E5-4B5831F78EBC}" type="slidenum">
              <a:rPr lang="en-US" smtClean="0"/>
              <a:t>20</a:t>
            </a:fld>
            <a:endParaRPr lang="en-US"/>
          </a:p>
        </p:txBody>
      </p:sp>
    </p:spTree>
    <p:extLst>
      <p:ext uri="{BB962C8B-B14F-4D97-AF65-F5344CB8AC3E}">
        <p14:creationId xmlns:p14="http://schemas.microsoft.com/office/powerpoint/2010/main" val="154853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2CFF8-F08D-78A5-E65D-4A0B90A98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8C619-3B68-492E-D77A-0A13583C1B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FBCB44-9648-DE38-7DF4-45220A424AF4}"/>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EF245F5A-39EE-EA56-C4BB-D254D8A12B3A}"/>
              </a:ext>
            </a:extLst>
          </p:cNvPr>
          <p:cNvSpPr>
            <a:spLocks noGrp="1"/>
          </p:cNvSpPr>
          <p:nvPr>
            <p:ph type="sldNum" sz="quarter" idx="5"/>
          </p:nvPr>
        </p:nvSpPr>
        <p:spPr/>
        <p:txBody>
          <a:bodyPr/>
          <a:lstStyle/>
          <a:p>
            <a:fld id="{DBB5D53C-018D-6A41-88E5-4B5831F78EBC}" type="slidenum">
              <a:rPr lang="en-US" smtClean="0"/>
              <a:t>21</a:t>
            </a:fld>
            <a:endParaRPr lang="en-US"/>
          </a:p>
        </p:txBody>
      </p:sp>
    </p:spTree>
    <p:extLst>
      <p:ext uri="{BB962C8B-B14F-4D97-AF65-F5344CB8AC3E}">
        <p14:creationId xmlns:p14="http://schemas.microsoft.com/office/powerpoint/2010/main" val="3027264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5C748-0970-45AD-3E4D-70F7AF098F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D6997-555A-F44E-A26B-F42EEB632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32ED0-71D1-FC9F-3F1E-91DBC87AE57D}"/>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F5BF67AD-808F-F9F9-95E2-565D82A2BED4}"/>
              </a:ext>
            </a:extLst>
          </p:cNvPr>
          <p:cNvSpPr>
            <a:spLocks noGrp="1"/>
          </p:cNvSpPr>
          <p:nvPr>
            <p:ph type="sldNum" sz="quarter" idx="5"/>
          </p:nvPr>
        </p:nvSpPr>
        <p:spPr/>
        <p:txBody>
          <a:bodyPr/>
          <a:lstStyle/>
          <a:p>
            <a:fld id="{DBB5D53C-018D-6A41-88E5-4B5831F78EBC}" type="slidenum">
              <a:rPr lang="en-US" smtClean="0"/>
              <a:t>22</a:t>
            </a:fld>
            <a:endParaRPr lang="en-US"/>
          </a:p>
        </p:txBody>
      </p:sp>
    </p:spTree>
    <p:extLst>
      <p:ext uri="{BB962C8B-B14F-4D97-AF65-F5344CB8AC3E}">
        <p14:creationId xmlns:p14="http://schemas.microsoft.com/office/powerpoint/2010/main" val="7318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42CA7-666D-F0E4-3E95-855E65551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E3A86-33EF-5C45-FE4A-E429966BD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DC61F-5569-DF00-60B2-0B49FB94A8F9}"/>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1888ED9C-F657-8397-7EC8-F852E0FA1DFD}"/>
              </a:ext>
            </a:extLst>
          </p:cNvPr>
          <p:cNvSpPr>
            <a:spLocks noGrp="1"/>
          </p:cNvSpPr>
          <p:nvPr>
            <p:ph type="sldNum" sz="quarter" idx="5"/>
          </p:nvPr>
        </p:nvSpPr>
        <p:spPr/>
        <p:txBody>
          <a:bodyPr/>
          <a:lstStyle/>
          <a:p>
            <a:fld id="{DBB5D53C-018D-6A41-88E5-4B5831F78EBC}" type="slidenum">
              <a:rPr lang="en-US" smtClean="0"/>
              <a:t>23</a:t>
            </a:fld>
            <a:endParaRPr lang="en-US"/>
          </a:p>
        </p:txBody>
      </p:sp>
    </p:spTree>
    <p:extLst>
      <p:ext uri="{BB962C8B-B14F-4D97-AF65-F5344CB8AC3E}">
        <p14:creationId xmlns:p14="http://schemas.microsoft.com/office/powerpoint/2010/main" val="418601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FB3FF-38E5-24CD-F02D-A04BFB4AC2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79213-0697-DFA5-50F6-C4E1BDC28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7BA2F-E536-7677-3D38-51E4275A0C55}"/>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5634E6AF-4712-847B-8C08-0FD86DF56FD1}"/>
              </a:ext>
            </a:extLst>
          </p:cNvPr>
          <p:cNvSpPr>
            <a:spLocks noGrp="1"/>
          </p:cNvSpPr>
          <p:nvPr>
            <p:ph type="sldNum" sz="quarter" idx="5"/>
          </p:nvPr>
        </p:nvSpPr>
        <p:spPr/>
        <p:txBody>
          <a:bodyPr/>
          <a:lstStyle/>
          <a:p>
            <a:fld id="{DBB5D53C-018D-6A41-88E5-4B5831F78EBC}" type="slidenum">
              <a:rPr lang="en-US" smtClean="0"/>
              <a:t>24</a:t>
            </a:fld>
            <a:endParaRPr lang="en-US"/>
          </a:p>
        </p:txBody>
      </p:sp>
    </p:spTree>
    <p:extLst>
      <p:ext uri="{BB962C8B-B14F-4D97-AF65-F5344CB8AC3E}">
        <p14:creationId xmlns:p14="http://schemas.microsoft.com/office/powerpoint/2010/main" val="3825333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3148E-27F0-051C-C34A-8177B0226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1F30B-16BA-438D-AA27-A4FE8F7FF2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6C0CFF-D603-6278-6E9A-530C64A5E07C}"/>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A6327AB8-DD19-6573-8CA7-13C2D7FD6191}"/>
              </a:ext>
            </a:extLst>
          </p:cNvPr>
          <p:cNvSpPr>
            <a:spLocks noGrp="1"/>
          </p:cNvSpPr>
          <p:nvPr>
            <p:ph type="sldNum" sz="quarter" idx="5"/>
          </p:nvPr>
        </p:nvSpPr>
        <p:spPr/>
        <p:txBody>
          <a:bodyPr/>
          <a:lstStyle/>
          <a:p>
            <a:fld id="{DBB5D53C-018D-6A41-88E5-4B5831F78EBC}" type="slidenum">
              <a:rPr lang="en-US" smtClean="0"/>
              <a:t>25</a:t>
            </a:fld>
            <a:endParaRPr lang="en-US"/>
          </a:p>
        </p:txBody>
      </p:sp>
    </p:spTree>
    <p:extLst>
      <p:ext uri="{BB962C8B-B14F-4D97-AF65-F5344CB8AC3E}">
        <p14:creationId xmlns:p14="http://schemas.microsoft.com/office/powerpoint/2010/main" val="1896690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2887E-8775-02E8-F2F4-BCB493859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A2ECF-7D31-223A-520B-8A4DA982C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550B3-8918-650C-B659-2B42BD212496}"/>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B2A11E62-EB52-195A-430C-D6F80657DD99}"/>
              </a:ext>
            </a:extLst>
          </p:cNvPr>
          <p:cNvSpPr>
            <a:spLocks noGrp="1"/>
          </p:cNvSpPr>
          <p:nvPr>
            <p:ph type="sldNum" sz="quarter" idx="5"/>
          </p:nvPr>
        </p:nvSpPr>
        <p:spPr/>
        <p:txBody>
          <a:bodyPr/>
          <a:lstStyle/>
          <a:p>
            <a:fld id="{DBB5D53C-018D-6A41-88E5-4B5831F78EBC}" type="slidenum">
              <a:rPr lang="en-US" smtClean="0"/>
              <a:t>26</a:t>
            </a:fld>
            <a:endParaRPr lang="en-US"/>
          </a:p>
        </p:txBody>
      </p:sp>
    </p:spTree>
    <p:extLst>
      <p:ext uri="{BB962C8B-B14F-4D97-AF65-F5344CB8AC3E}">
        <p14:creationId xmlns:p14="http://schemas.microsoft.com/office/powerpoint/2010/main" val="542774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958A7-8050-5862-9BBA-1AAEE2A7E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5E34B-2A8F-B2EF-263B-88A5F15A7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C436D-B968-C9C7-415A-BCBB6C71E1DB}"/>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50384137-1F8A-288B-FD52-DBA5524E5ED2}"/>
              </a:ext>
            </a:extLst>
          </p:cNvPr>
          <p:cNvSpPr>
            <a:spLocks noGrp="1"/>
          </p:cNvSpPr>
          <p:nvPr>
            <p:ph type="sldNum" sz="quarter" idx="5"/>
          </p:nvPr>
        </p:nvSpPr>
        <p:spPr/>
        <p:txBody>
          <a:bodyPr/>
          <a:lstStyle/>
          <a:p>
            <a:fld id="{DBB5D53C-018D-6A41-88E5-4B5831F78EBC}" type="slidenum">
              <a:rPr lang="en-US" smtClean="0"/>
              <a:t>27</a:t>
            </a:fld>
            <a:endParaRPr lang="en-US"/>
          </a:p>
        </p:txBody>
      </p:sp>
    </p:spTree>
    <p:extLst>
      <p:ext uri="{BB962C8B-B14F-4D97-AF65-F5344CB8AC3E}">
        <p14:creationId xmlns:p14="http://schemas.microsoft.com/office/powerpoint/2010/main" val="1701393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A4AC-7622-5EEC-63C1-176652AA3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67669-264A-4429-D1A8-6D0238C46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E77FA9-54EE-A630-02EF-5C102E3310F8}"/>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C81352CC-EBBD-4BC9-F0F1-B727E844658F}"/>
              </a:ext>
            </a:extLst>
          </p:cNvPr>
          <p:cNvSpPr>
            <a:spLocks noGrp="1"/>
          </p:cNvSpPr>
          <p:nvPr>
            <p:ph type="sldNum" sz="quarter" idx="5"/>
          </p:nvPr>
        </p:nvSpPr>
        <p:spPr/>
        <p:txBody>
          <a:bodyPr/>
          <a:lstStyle/>
          <a:p>
            <a:fld id="{DBB5D53C-018D-6A41-88E5-4B5831F78EBC}" type="slidenum">
              <a:rPr lang="en-US" smtClean="0"/>
              <a:t>28</a:t>
            </a:fld>
            <a:endParaRPr lang="en-US"/>
          </a:p>
        </p:txBody>
      </p:sp>
    </p:spTree>
    <p:extLst>
      <p:ext uri="{BB962C8B-B14F-4D97-AF65-F5344CB8AC3E}">
        <p14:creationId xmlns:p14="http://schemas.microsoft.com/office/powerpoint/2010/main" val="1847472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91AD-7D36-03A3-6363-98964F218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249F1-E5C4-53B2-A806-D7CF35C8C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604B7-DACB-32F0-1FA4-5935C0927E0A}"/>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A588C6FD-912A-12D9-DCC6-D86C698EEAD9}"/>
              </a:ext>
            </a:extLst>
          </p:cNvPr>
          <p:cNvSpPr>
            <a:spLocks noGrp="1"/>
          </p:cNvSpPr>
          <p:nvPr>
            <p:ph type="sldNum" sz="quarter" idx="5"/>
          </p:nvPr>
        </p:nvSpPr>
        <p:spPr/>
        <p:txBody>
          <a:bodyPr/>
          <a:lstStyle/>
          <a:p>
            <a:fld id="{DBB5D53C-018D-6A41-88E5-4B5831F78EBC}" type="slidenum">
              <a:rPr lang="en-US" smtClean="0"/>
              <a:t>29</a:t>
            </a:fld>
            <a:endParaRPr lang="en-US"/>
          </a:p>
        </p:txBody>
      </p:sp>
    </p:spTree>
    <p:extLst>
      <p:ext uri="{BB962C8B-B14F-4D97-AF65-F5344CB8AC3E}">
        <p14:creationId xmlns:p14="http://schemas.microsoft.com/office/powerpoint/2010/main" val="84750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B6490-CB25-55E1-37A6-87A12ECF2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90E9B-DE6F-ABAB-6AC8-2178CF214C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D6942-BA4A-8CFC-189C-0D533B7CCD1E}"/>
              </a:ext>
            </a:extLst>
          </p:cNvPr>
          <p:cNvSpPr>
            <a:spLocks noGrp="1"/>
          </p:cNvSpPr>
          <p:nvPr>
            <p:ph type="body" idx="1"/>
          </p:nvPr>
        </p:nvSpPr>
        <p:spPr/>
        <p:txBody>
          <a:bodyPr/>
          <a:lstStyle/>
          <a:p>
            <a:endParaRPr lang="en-US" dirty="0"/>
          </a:p>
          <a:p>
            <a:endParaRPr lang="en-US" dirty="0"/>
          </a:p>
          <a:p>
            <a:r>
              <a:rPr lang="en-US" dirty="0"/>
              <a:t>Ghost</a:t>
            </a:r>
          </a:p>
          <a:p>
            <a:r>
              <a:rPr lang="en-US" sz="1800" b="0" i="0" u="none" strike="noStrike" dirty="0">
                <a:solidFill>
                  <a:srgbClr val="000000"/>
                </a:solidFill>
                <a:effectLst/>
                <a:latin typeface="Calibri" panose="020F0502020204030204" pitchFamily="34" charset="0"/>
              </a:rPr>
              <a:t>5</a:t>
            </a:r>
            <a:r>
              <a:rPr lang="en-US" sz="1800" b="1" i="0" u="sng" dirty="0">
                <a:solidFill>
                  <a:srgbClr val="000000"/>
                </a:solidFill>
                <a:effectLst/>
                <a:latin typeface="Calibri" panose="020F0502020204030204" pitchFamily="34" charset="0"/>
              </a:rPr>
              <a:t>G</a:t>
            </a:r>
            <a:r>
              <a:rPr lang="en-US" sz="1800" b="0" i="0" u="none" strike="noStrike" dirty="0">
                <a:solidFill>
                  <a:srgbClr val="000000"/>
                </a:solidFill>
                <a:effectLst/>
                <a:latin typeface="Calibri" panose="020F0502020204030204" pitchFamily="34" charset="0"/>
              </a:rPr>
              <a:t> </a:t>
            </a:r>
            <a:r>
              <a:rPr lang="en-US" sz="1800" b="1" i="0" u="sng" dirty="0">
                <a:solidFill>
                  <a:srgbClr val="000000"/>
                </a:solidFill>
                <a:effectLst/>
                <a:latin typeface="Calibri" panose="020F0502020204030204" pitchFamily="34" charset="0"/>
              </a:rPr>
              <a:t>H</a:t>
            </a:r>
            <a:r>
              <a:rPr lang="en-US" sz="1800" b="0" i="0" u="none" strike="noStrike" dirty="0">
                <a:solidFill>
                  <a:srgbClr val="000000"/>
                </a:solidFill>
                <a:effectLst/>
                <a:latin typeface="Calibri" panose="020F0502020204030204" pitchFamily="34" charset="0"/>
              </a:rPr>
              <a:t>idden </a:t>
            </a:r>
            <a:r>
              <a:rPr lang="en-US" sz="1800" b="1" i="0" u="sng" dirty="0">
                <a:solidFill>
                  <a:srgbClr val="000000"/>
                </a:solidFill>
                <a:effectLst/>
                <a:latin typeface="Calibri" panose="020F0502020204030204" pitchFamily="34" charset="0"/>
              </a:rPr>
              <a:t>O</a:t>
            </a:r>
            <a:r>
              <a:rPr lang="en-US" sz="1800" b="0" i="0" u="none" strike="noStrike" dirty="0">
                <a:solidFill>
                  <a:srgbClr val="000000"/>
                </a:solidFill>
                <a:effectLst/>
                <a:latin typeface="Calibri" panose="020F0502020204030204" pitchFamily="34" charset="0"/>
              </a:rPr>
              <a:t>perations through </a:t>
            </a:r>
            <a:r>
              <a:rPr lang="en-US" sz="1800" b="1" i="0" u="sng" dirty="0">
                <a:solidFill>
                  <a:srgbClr val="000000"/>
                </a:solidFill>
                <a:effectLst/>
                <a:latin typeface="Calibri" panose="020F0502020204030204" pitchFamily="34" charset="0"/>
              </a:rPr>
              <a:t>S</a:t>
            </a:r>
            <a:r>
              <a:rPr lang="en-US" sz="1800" b="0" i="0" u="none" strike="noStrike" dirty="0">
                <a:solidFill>
                  <a:srgbClr val="000000"/>
                </a:solidFill>
                <a:effectLst/>
                <a:latin typeface="Calibri" panose="020F0502020204030204" pitchFamily="34" charset="0"/>
              </a:rPr>
              <a:t>ecuring </a:t>
            </a:r>
            <a:r>
              <a:rPr lang="en-US" sz="1800" b="1" i="0" u="sng" dirty="0">
                <a:solidFill>
                  <a:srgbClr val="000000"/>
                </a:solidFill>
                <a:effectLst/>
                <a:latin typeface="Calibri" panose="020F0502020204030204" pitchFamily="34" charset="0"/>
              </a:rPr>
              <a:t>T</a:t>
            </a:r>
            <a:r>
              <a:rPr lang="en-US" sz="1800" b="0" i="0" u="none" strike="noStrike" dirty="0">
                <a:solidFill>
                  <a:srgbClr val="000000"/>
                </a:solidFill>
                <a:effectLst/>
                <a:latin typeface="Calibri" panose="020F0502020204030204" pitchFamily="34" charset="0"/>
              </a:rPr>
              <a:t>raffic (GHOST)</a:t>
            </a:r>
          </a:p>
          <a:p>
            <a:endParaRPr lang="en-US" sz="1800" b="0" i="0" u="none" strike="noStrike" dirty="0">
              <a:solidFill>
                <a:srgbClr val="000000"/>
              </a:solidFill>
              <a:effectLst/>
              <a:latin typeface="Calibri" panose="020F0502020204030204" pitchFamily="34" charset="0"/>
            </a:endParaRPr>
          </a:p>
          <a:p>
            <a:endParaRPr lang="en-US" dirty="0"/>
          </a:p>
          <a:p>
            <a:pPr marL="171450" indent="-171450">
              <a:buFontTx/>
              <a:buChar char="-"/>
            </a:pPr>
            <a:r>
              <a:rPr lang="en-US" dirty="0"/>
              <a:t>GHOST Is a multi discipline project funded by NSF. </a:t>
            </a:r>
          </a:p>
          <a:p>
            <a:pPr marL="171450" indent="-171450">
              <a:buFontTx/>
              <a:buChar char="-"/>
            </a:pPr>
            <a:r>
              <a:rPr lang="en-US" dirty="0"/>
              <a:t>The object of GHOST is to </a:t>
            </a:r>
            <a:r>
              <a:rPr lang="en-US" sz="1200" dirty="0">
                <a:effectLst/>
                <a:latin typeface="Lato" panose="020F0502020204030203" pitchFamily="34" charset="0"/>
                <a:ea typeface="Lato" panose="020F0502020204030203" pitchFamily="34" charset="0"/>
                <a:cs typeface="Lato" panose="020F0502020204030203" pitchFamily="34" charset="0"/>
              </a:rPr>
              <a:t>enable organizations to </a:t>
            </a:r>
            <a:r>
              <a:rPr lang="en-US" sz="1200" u="sng" dirty="0">
                <a:effectLst/>
                <a:latin typeface="Lato" panose="020F0502020204030203" pitchFamily="34" charset="0"/>
                <a:ea typeface="Lato" panose="020F0502020204030203" pitchFamily="34" charset="0"/>
                <a:cs typeface="Lato" panose="020F0502020204030203" pitchFamily="34" charset="0"/>
              </a:rPr>
              <a:t>securely operate through public 5G networks </a:t>
            </a:r>
            <a:r>
              <a:rPr lang="en-US" sz="1200" dirty="0">
                <a:effectLst/>
                <a:latin typeface="Lato" panose="020F0502020204030203" pitchFamily="34" charset="0"/>
                <a:ea typeface="Lato" panose="020F0502020204030203" pitchFamily="34" charset="0"/>
                <a:cs typeface="Lato" panose="020F0502020204030203" pitchFamily="34" charset="0"/>
              </a:rPr>
              <a:t>while meeting security and resilience requirements.</a:t>
            </a:r>
          </a:p>
          <a:p>
            <a:pPr marL="171450" indent="-171450">
              <a:buFontTx/>
              <a:buChar char="-"/>
            </a:pPr>
            <a:endParaRPr lang="en-US" sz="1200" dirty="0">
              <a:effectLst/>
              <a:latin typeface="Lato" panose="020F0502020204030203" pitchFamily="34" charset="0"/>
              <a:ea typeface="Lato" panose="020F0502020204030203" pitchFamily="34" charset="0"/>
              <a:cs typeface="Lato" panose="020F0502020204030203" pitchFamily="34" charset="0"/>
            </a:endParaRPr>
          </a:p>
          <a:p>
            <a:pPr marL="171450" indent="-171450">
              <a:buFontTx/>
              <a:buChar char="-"/>
            </a:pPr>
            <a:endParaRPr lang="en-US" sz="1200" dirty="0">
              <a:effectLst/>
              <a:latin typeface="Lato" panose="020F0502020204030203" pitchFamily="34" charset="0"/>
              <a:ea typeface="Lato" panose="020F0502020204030203" pitchFamily="34" charset="0"/>
              <a:cs typeface="Lato" panose="020F0502020204030203" pitchFamily="34" charset="0"/>
            </a:endParaRPr>
          </a:p>
          <a:p>
            <a:pPr marL="171450" indent="-171450">
              <a:buFontTx/>
              <a:buChar char="-"/>
            </a:pPr>
            <a:endParaRPr lang="en-US" sz="1200" dirty="0">
              <a:effectLst/>
              <a:latin typeface="Lato" panose="020F0502020204030203" pitchFamily="34" charset="0"/>
              <a:ea typeface="Lato" panose="020F0502020204030203" pitchFamily="34" charset="0"/>
              <a:cs typeface="Lato" panose="020F0502020204030203" pitchFamily="34" charset="0"/>
            </a:endParaRP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F8EDB2A-80B0-3F9A-82C2-D0FAEAE83F1E}"/>
              </a:ext>
            </a:extLst>
          </p:cNvPr>
          <p:cNvSpPr>
            <a:spLocks noGrp="1"/>
          </p:cNvSpPr>
          <p:nvPr>
            <p:ph type="sldNum" sz="quarter" idx="5"/>
          </p:nvPr>
        </p:nvSpPr>
        <p:spPr/>
        <p:txBody>
          <a:bodyPr/>
          <a:lstStyle/>
          <a:p>
            <a:fld id="{DBB5D53C-018D-6A41-88E5-4B5831F78EBC}" type="slidenum">
              <a:rPr lang="en-US" smtClean="0"/>
              <a:t>3</a:t>
            </a:fld>
            <a:endParaRPr lang="en-US"/>
          </a:p>
        </p:txBody>
      </p:sp>
    </p:spTree>
    <p:extLst>
      <p:ext uri="{BB962C8B-B14F-4D97-AF65-F5344CB8AC3E}">
        <p14:creationId xmlns:p14="http://schemas.microsoft.com/office/powerpoint/2010/main" val="2799640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E57E-638B-69D7-7C60-93F230698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73365-3F45-3C8D-BFB9-DB1C2FC67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D28CC-ACE9-FAEF-6957-A47671453987}"/>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4D0365BB-7FA4-1098-0BDB-DFBABDC2816F}"/>
              </a:ext>
            </a:extLst>
          </p:cNvPr>
          <p:cNvSpPr>
            <a:spLocks noGrp="1"/>
          </p:cNvSpPr>
          <p:nvPr>
            <p:ph type="sldNum" sz="quarter" idx="5"/>
          </p:nvPr>
        </p:nvSpPr>
        <p:spPr/>
        <p:txBody>
          <a:bodyPr/>
          <a:lstStyle/>
          <a:p>
            <a:fld id="{DBB5D53C-018D-6A41-88E5-4B5831F78EBC}" type="slidenum">
              <a:rPr lang="en-US" smtClean="0"/>
              <a:t>30</a:t>
            </a:fld>
            <a:endParaRPr lang="en-US"/>
          </a:p>
        </p:txBody>
      </p:sp>
    </p:spTree>
    <p:extLst>
      <p:ext uri="{BB962C8B-B14F-4D97-AF65-F5344CB8AC3E}">
        <p14:creationId xmlns:p14="http://schemas.microsoft.com/office/powerpoint/2010/main" val="1455759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4E705-AE8C-A35C-7DEB-4A648DA60A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C7693-CA10-5C3C-8B90-5DDC6299F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94BE9-7EFF-F145-78CE-D41A4CF866A9}"/>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such as Sim  swapping, </a:t>
            </a:r>
            <a:r>
              <a:rPr lang="en-US" sz="1800" b="0" i="0" u="none" strike="noStrike" dirty="0" err="1">
                <a:solidFill>
                  <a:srgbClr val="000000"/>
                </a:solidFill>
                <a:effectLst/>
                <a:latin typeface="Calibri" panose="020F0502020204030204" pitchFamily="34" charset="0"/>
              </a:rPr>
              <a:t>Personnas</a:t>
            </a:r>
            <a:r>
              <a:rPr lang="en-US" sz="1800" b="0" i="0" u="none" strike="noStrike" dirty="0">
                <a:solidFill>
                  <a:srgbClr val="000000"/>
                </a:solidFill>
                <a:effectLst/>
                <a:latin typeface="Calibri" panose="020F0502020204030204" pitchFamily="34" charset="0"/>
              </a:rPr>
              <a:t>, Injection</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Here I only illustrate one feature</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E002E37-19CA-0A0E-E42D-EE76E5511C58}"/>
              </a:ext>
            </a:extLst>
          </p:cNvPr>
          <p:cNvSpPr>
            <a:spLocks noGrp="1"/>
          </p:cNvSpPr>
          <p:nvPr>
            <p:ph type="sldNum" sz="quarter" idx="5"/>
          </p:nvPr>
        </p:nvSpPr>
        <p:spPr/>
        <p:txBody>
          <a:bodyPr/>
          <a:lstStyle/>
          <a:p>
            <a:fld id="{DBB5D53C-018D-6A41-88E5-4B5831F78EBC}" type="slidenum">
              <a:rPr lang="en-US" smtClean="0"/>
              <a:t>33</a:t>
            </a:fld>
            <a:endParaRPr lang="en-US"/>
          </a:p>
        </p:txBody>
      </p:sp>
    </p:spTree>
    <p:extLst>
      <p:ext uri="{BB962C8B-B14F-4D97-AF65-F5344CB8AC3E}">
        <p14:creationId xmlns:p14="http://schemas.microsoft.com/office/powerpoint/2010/main" val="2985511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3F01-47E0-25CD-FCC4-424FE1CE2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A2A755-0243-1B77-7211-EDE0DC16F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DEF869-AD29-60F6-93FB-559A291314DC}"/>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such as Sim  swapping, </a:t>
            </a:r>
            <a:r>
              <a:rPr lang="en-US" sz="1800" b="0" i="0" u="none" strike="noStrike" dirty="0" err="1">
                <a:solidFill>
                  <a:srgbClr val="000000"/>
                </a:solidFill>
                <a:effectLst/>
                <a:latin typeface="Calibri" panose="020F0502020204030204" pitchFamily="34" charset="0"/>
              </a:rPr>
              <a:t>Personnas</a:t>
            </a:r>
            <a:r>
              <a:rPr lang="en-US" sz="1800" b="0" i="0" u="none" strike="noStrike" dirty="0">
                <a:solidFill>
                  <a:srgbClr val="000000"/>
                </a:solidFill>
                <a:effectLst/>
                <a:latin typeface="Calibri" panose="020F0502020204030204" pitchFamily="34" charset="0"/>
              </a:rPr>
              <a:t>, Injection</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Here I only illustrate one feature</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AB60E88-947B-0AF2-6902-D08FA4503EBB}"/>
              </a:ext>
            </a:extLst>
          </p:cNvPr>
          <p:cNvSpPr>
            <a:spLocks noGrp="1"/>
          </p:cNvSpPr>
          <p:nvPr>
            <p:ph type="sldNum" sz="quarter" idx="5"/>
          </p:nvPr>
        </p:nvSpPr>
        <p:spPr/>
        <p:txBody>
          <a:bodyPr/>
          <a:lstStyle/>
          <a:p>
            <a:fld id="{DBB5D53C-018D-6A41-88E5-4B5831F78EBC}" type="slidenum">
              <a:rPr lang="en-US" smtClean="0"/>
              <a:t>34</a:t>
            </a:fld>
            <a:endParaRPr lang="en-US"/>
          </a:p>
        </p:txBody>
      </p:sp>
    </p:spTree>
    <p:extLst>
      <p:ext uri="{BB962C8B-B14F-4D97-AF65-F5344CB8AC3E}">
        <p14:creationId xmlns:p14="http://schemas.microsoft.com/office/powerpoint/2010/main" val="745972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D261-F2AF-90F2-355A-6B20F610BC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594B6-52D6-E265-F886-C419E063E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B6338-FEF8-AA3A-4640-539CD9F35688}"/>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such as Sim  swapping, </a:t>
            </a:r>
            <a:r>
              <a:rPr lang="en-US" sz="1800" b="0" i="0" u="none" strike="noStrike" dirty="0" err="1">
                <a:solidFill>
                  <a:srgbClr val="000000"/>
                </a:solidFill>
                <a:effectLst/>
                <a:latin typeface="Calibri" panose="020F0502020204030204" pitchFamily="34" charset="0"/>
              </a:rPr>
              <a:t>Personnas</a:t>
            </a:r>
            <a:r>
              <a:rPr lang="en-US" sz="1800" b="0" i="0" u="none" strike="noStrike" dirty="0">
                <a:solidFill>
                  <a:srgbClr val="000000"/>
                </a:solidFill>
                <a:effectLst/>
                <a:latin typeface="Calibri" panose="020F0502020204030204" pitchFamily="34" charset="0"/>
              </a:rPr>
              <a:t>, Injection</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Here I only illustrate one feature</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25A982C-400C-C3C1-FCD9-04178AD492C3}"/>
              </a:ext>
            </a:extLst>
          </p:cNvPr>
          <p:cNvSpPr>
            <a:spLocks noGrp="1"/>
          </p:cNvSpPr>
          <p:nvPr>
            <p:ph type="sldNum" sz="quarter" idx="5"/>
          </p:nvPr>
        </p:nvSpPr>
        <p:spPr/>
        <p:txBody>
          <a:bodyPr/>
          <a:lstStyle/>
          <a:p>
            <a:fld id="{DBB5D53C-018D-6A41-88E5-4B5831F78EBC}" type="slidenum">
              <a:rPr lang="en-US" smtClean="0"/>
              <a:t>35</a:t>
            </a:fld>
            <a:endParaRPr lang="en-US"/>
          </a:p>
        </p:txBody>
      </p:sp>
    </p:spTree>
    <p:extLst>
      <p:ext uri="{BB962C8B-B14F-4D97-AF65-F5344CB8AC3E}">
        <p14:creationId xmlns:p14="http://schemas.microsoft.com/office/powerpoint/2010/main" val="649544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0052-4436-DEDB-ED7F-E369E5E6E8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0E382-A98F-C89A-4693-F33A78C5D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500BF-D507-BA2A-E65C-708C5D0A1D38}"/>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30E99725-370F-EB06-50B1-8348B788CCC6}"/>
              </a:ext>
            </a:extLst>
          </p:cNvPr>
          <p:cNvSpPr>
            <a:spLocks noGrp="1"/>
          </p:cNvSpPr>
          <p:nvPr>
            <p:ph type="sldNum" sz="quarter" idx="5"/>
          </p:nvPr>
        </p:nvSpPr>
        <p:spPr/>
        <p:txBody>
          <a:bodyPr/>
          <a:lstStyle/>
          <a:p>
            <a:fld id="{DBB5D53C-018D-6A41-88E5-4B5831F78EBC}" type="slidenum">
              <a:rPr lang="en-US" smtClean="0"/>
              <a:t>36</a:t>
            </a:fld>
            <a:endParaRPr lang="en-US"/>
          </a:p>
        </p:txBody>
      </p:sp>
    </p:spTree>
    <p:extLst>
      <p:ext uri="{BB962C8B-B14F-4D97-AF65-F5344CB8AC3E}">
        <p14:creationId xmlns:p14="http://schemas.microsoft.com/office/powerpoint/2010/main" val="927626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06A77-DE86-3616-EE8F-B9B70BBC5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84D8-F903-5FDC-4D46-302FD185A3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DE090-D73F-11D0-5CCD-B93F164B564C}"/>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78ADE09C-6A51-16F9-FB3B-54EFEACB85E3}"/>
              </a:ext>
            </a:extLst>
          </p:cNvPr>
          <p:cNvSpPr>
            <a:spLocks noGrp="1"/>
          </p:cNvSpPr>
          <p:nvPr>
            <p:ph type="sldNum" sz="quarter" idx="5"/>
          </p:nvPr>
        </p:nvSpPr>
        <p:spPr/>
        <p:txBody>
          <a:bodyPr/>
          <a:lstStyle/>
          <a:p>
            <a:fld id="{DBB5D53C-018D-6A41-88E5-4B5831F78EBC}" type="slidenum">
              <a:rPr lang="en-US" smtClean="0"/>
              <a:t>37</a:t>
            </a:fld>
            <a:endParaRPr lang="en-US"/>
          </a:p>
        </p:txBody>
      </p:sp>
    </p:spTree>
    <p:extLst>
      <p:ext uri="{BB962C8B-B14F-4D97-AF65-F5344CB8AC3E}">
        <p14:creationId xmlns:p14="http://schemas.microsoft.com/office/powerpoint/2010/main" val="1754326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7D07-02B0-CF0D-D9EF-2BC1343EC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FD2EA-8461-8BB3-92D5-065AE6CADE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978D13-2D1C-56B9-A3E6-4527138BA851}"/>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632C3421-1BC0-5C93-7AFB-53F593288CE9}"/>
              </a:ext>
            </a:extLst>
          </p:cNvPr>
          <p:cNvSpPr>
            <a:spLocks noGrp="1"/>
          </p:cNvSpPr>
          <p:nvPr>
            <p:ph type="sldNum" sz="quarter" idx="5"/>
          </p:nvPr>
        </p:nvSpPr>
        <p:spPr/>
        <p:txBody>
          <a:bodyPr/>
          <a:lstStyle/>
          <a:p>
            <a:fld id="{DBB5D53C-018D-6A41-88E5-4B5831F78EBC}" type="slidenum">
              <a:rPr lang="en-US" smtClean="0"/>
              <a:t>38</a:t>
            </a:fld>
            <a:endParaRPr lang="en-US"/>
          </a:p>
        </p:txBody>
      </p:sp>
    </p:spTree>
    <p:extLst>
      <p:ext uri="{BB962C8B-B14F-4D97-AF65-F5344CB8AC3E}">
        <p14:creationId xmlns:p14="http://schemas.microsoft.com/office/powerpoint/2010/main" val="1573372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1F93B-A950-A5D8-9760-8DB9F76E9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820AF-F7CC-ED11-19AE-B8523E6D0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C4B9F-27C3-0BE0-E715-94741D3198F7}"/>
              </a:ext>
            </a:extLst>
          </p:cNvPr>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C62BD285-0004-B52A-806F-6CD5C3C161B7}"/>
              </a:ext>
            </a:extLst>
          </p:cNvPr>
          <p:cNvSpPr>
            <a:spLocks noGrp="1"/>
          </p:cNvSpPr>
          <p:nvPr>
            <p:ph type="sldNum" sz="quarter" idx="5"/>
          </p:nvPr>
        </p:nvSpPr>
        <p:spPr/>
        <p:txBody>
          <a:bodyPr/>
          <a:lstStyle/>
          <a:p>
            <a:fld id="{DBB5D53C-018D-6A41-88E5-4B5831F78EBC}" type="slidenum">
              <a:rPr lang="en-US" smtClean="0"/>
              <a:t>39</a:t>
            </a:fld>
            <a:endParaRPr lang="en-US"/>
          </a:p>
        </p:txBody>
      </p:sp>
    </p:spTree>
    <p:extLst>
      <p:ext uri="{BB962C8B-B14F-4D97-AF65-F5344CB8AC3E}">
        <p14:creationId xmlns:p14="http://schemas.microsoft.com/office/powerpoint/2010/main" val="2469504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5253-52CD-944A-8C89-9AEF3986D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2EF643-6BFE-F91A-25E4-45B5C6B34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8F5A88-B148-8239-271F-573FDA63DCA1}"/>
              </a:ext>
            </a:extLst>
          </p:cNvPr>
          <p:cNvSpPr>
            <a:spLocks noGrp="1"/>
          </p:cNvSpPr>
          <p:nvPr>
            <p:ph type="body" idx="1"/>
          </p:nvPr>
        </p:nvSpPr>
        <p:spPr/>
        <p:txBody>
          <a:bodyPr/>
          <a:lstStyle/>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has many components and is primary a software solution running on a cell phone and  connecting to a  5G Networks.   It receive action plans with a C2 node. What happens if  the cellphone itself is compromise either remotely or physically.</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449081C-5B37-A406-15D3-C2331A42322A}"/>
              </a:ext>
            </a:extLst>
          </p:cNvPr>
          <p:cNvSpPr>
            <a:spLocks noGrp="1"/>
          </p:cNvSpPr>
          <p:nvPr>
            <p:ph type="sldNum" sz="quarter" idx="5"/>
          </p:nvPr>
        </p:nvSpPr>
        <p:spPr/>
        <p:txBody>
          <a:bodyPr/>
          <a:lstStyle/>
          <a:p>
            <a:fld id="{DBB5D53C-018D-6A41-88E5-4B5831F78EBC}" type="slidenum">
              <a:rPr lang="en-US" smtClean="0"/>
              <a:t>40</a:t>
            </a:fld>
            <a:endParaRPr lang="en-US"/>
          </a:p>
        </p:txBody>
      </p:sp>
    </p:spTree>
    <p:extLst>
      <p:ext uri="{BB962C8B-B14F-4D97-AF65-F5344CB8AC3E}">
        <p14:creationId xmlns:p14="http://schemas.microsoft.com/office/powerpoint/2010/main" val="3315159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AC940-142C-0B11-71CA-678D33DC1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7629B-3273-BED7-FF38-1DD664DC9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56547-502E-A0F2-D1C5-5B9926C02970}"/>
              </a:ext>
            </a:extLst>
          </p:cNvPr>
          <p:cNvSpPr>
            <a:spLocks noGrp="1"/>
          </p:cNvSpPr>
          <p:nvPr>
            <p:ph type="body" idx="1"/>
          </p:nvPr>
        </p:nvSpPr>
        <p:spPr/>
        <p:txBody>
          <a:bodyPr/>
          <a:lstStyle/>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has many components and is primary a software solution running on a cell phone and  connecting to a  5G Networks.   It receive action plans with a C2 node. What happens if  the cellphone itself is compromise either remotely or physically.</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2ABEC0F5-419B-577A-750C-1D9009565E2E}"/>
              </a:ext>
            </a:extLst>
          </p:cNvPr>
          <p:cNvSpPr>
            <a:spLocks noGrp="1"/>
          </p:cNvSpPr>
          <p:nvPr>
            <p:ph type="sldNum" sz="quarter" idx="5"/>
          </p:nvPr>
        </p:nvSpPr>
        <p:spPr/>
        <p:txBody>
          <a:bodyPr/>
          <a:lstStyle/>
          <a:p>
            <a:fld id="{DBB5D53C-018D-6A41-88E5-4B5831F78EBC}" type="slidenum">
              <a:rPr lang="en-US" smtClean="0"/>
              <a:t>41</a:t>
            </a:fld>
            <a:endParaRPr lang="en-US"/>
          </a:p>
        </p:txBody>
      </p:sp>
    </p:spTree>
    <p:extLst>
      <p:ext uri="{BB962C8B-B14F-4D97-AF65-F5344CB8AC3E}">
        <p14:creationId xmlns:p14="http://schemas.microsoft.com/office/powerpoint/2010/main" val="171295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44B5-1F90-2109-F34E-C3BEBEEBF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E2DE0-768C-E778-2402-46B2F47A6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88836-8493-FA56-260B-94F33FD002DD}"/>
              </a:ext>
            </a:extLst>
          </p:cNvPr>
          <p:cNvSpPr>
            <a:spLocks noGrp="1"/>
          </p:cNvSpPr>
          <p:nvPr>
            <p:ph type="body" idx="1"/>
          </p:nvPr>
        </p:nvSpPr>
        <p:spPr/>
        <p:txBody>
          <a:bodyPr/>
          <a:lstStyle/>
          <a:p>
            <a:endParaRPr lang="en-US" dirty="0"/>
          </a:p>
          <a:p>
            <a:endParaRPr lang="en-US" dirty="0"/>
          </a:p>
          <a:p>
            <a:r>
              <a:rPr lang="en-US" dirty="0"/>
              <a:t>Problem</a:t>
            </a:r>
          </a:p>
          <a:p>
            <a:pPr marL="171450" indent="-171450">
              <a:buFontTx/>
              <a:buChar char="-"/>
            </a:pPr>
            <a:endParaRPr lang="en-US" sz="1200" dirty="0">
              <a:effectLs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 The problem is that, simply by using a 5G network, you are exposing your activities through the network.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171450" lvl="0" indent="-171450" algn="l" rtl="0">
              <a:lnSpc>
                <a:spcPct val="100000"/>
              </a:lnSpc>
              <a:spcBef>
                <a:spcPts val="0"/>
              </a:spcBef>
              <a:spcAft>
                <a:spcPts val="0"/>
              </a:spcAft>
              <a:buClr>
                <a:schemeClr val="dk1"/>
              </a:buClr>
              <a:buSzPts val="1100"/>
              <a:buFontTx/>
              <a:buChar char="-"/>
            </a:pPr>
            <a:r>
              <a:rPr lang="en-US" dirty="0"/>
              <a:t>Even though 5G data packets are encrypted – a lot information can be derived from network activity/meta data.  </a:t>
            </a:r>
          </a:p>
          <a:p>
            <a:pPr marL="171450" lvl="0" indent="-171450" algn="l" rtl="0">
              <a:lnSpc>
                <a:spcPct val="100000"/>
              </a:lnSpc>
              <a:spcBef>
                <a:spcPts val="0"/>
              </a:spcBef>
              <a:spcAft>
                <a:spcPts val="0"/>
              </a:spcAft>
              <a:buClr>
                <a:schemeClr val="dk1"/>
              </a:buClr>
              <a:buSzPts val="1100"/>
              <a:buFontTx/>
              <a:buChar char="-"/>
            </a:pPr>
            <a:endParaRPr lang="en-US" dirty="0"/>
          </a:p>
          <a:p>
            <a:pPr marL="171450" marR="0" lvl="0" indent="-171450" algn="l" defTabSz="914400" rtl="0" eaLnBrk="1" fontAlgn="auto" latinLnBrk="0" hangingPunct="1">
              <a:lnSpc>
                <a:spcPct val="100000"/>
              </a:lnSpc>
              <a:spcBef>
                <a:spcPts val="0"/>
              </a:spcBef>
              <a:spcAft>
                <a:spcPts val="0"/>
              </a:spcAft>
              <a:buClr>
                <a:schemeClr val="dk1"/>
              </a:buClr>
              <a:buSzPts val="1100"/>
              <a:buFontTx/>
              <a:buChar char="-"/>
              <a:tabLst/>
              <a:defRPr/>
            </a:pPr>
            <a:r>
              <a:rPr lang="en-US" sz="1200" dirty="0">
                <a:effectLst/>
                <a:latin typeface="Lato" panose="020F0502020204030203" pitchFamily="34" charset="0"/>
                <a:ea typeface="Lato" panose="020F0502020204030203" pitchFamily="34" charset="0"/>
                <a:cs typeface="Lato" panose="020F0502020204030203" pitchFamily="34" charset="0"/>
              </a:rPr>
              <a:t>5G network might be an adversary network.</a:t>
            </a:r>
          </a:p>
          <a:p>
            <a:pPr marL="171450" lvl="0" indent="-171450" algn="l" rtl="0">
              <a:lnSpc>
                <a:spcPct val="100000"/>
              </a:lnSpc>
              <a:spcBef>
                <a:spcPts val="0"/>
              </a:spcBef>
              <a:spcAft>
                <a:spcPts val="0"/>
              </a:spcAft>
              <a:buClr>
                <a:schemeClr val="dk1"/>
              </a:buClr>
              <a:buSzPts val="1100"/>
              <a:buFontTx/>
              <a:buChar char="-"/>
            </a:pPr>
            <a:endParaRPr lang="en-US" dirty="0"/>
          </a:p>
          <a:p>
            <a:pPr marL="171450" indent="-171450">
              <a:buFontTx/>
              <a:buChar char="-"/>
            </a:pPr>
            <a:endParaRPr lang="en-US" dirty="0"/>
          </a:p>
          <a:p>
            <a:pPr marL="171450" indent="-171450">
              <a:buFontTx/>
              <a:buChar char="-"/>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Besides revealing group activity, an individual network traffic can also reveal a pattern of life that can lead identification of a specific target. This is a sample of the websites accesses by all the team members in the last 24hrs prior to doing the exercise. You can see here that very few columns are shared, and very clear patterns emerge.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F073DC04-2108-E9C6-6848-032E71BF08A6}"/>
              </a:ext>
            </a:extLst>
          </p:cNvPr>
          <p:cNvSpPr>
            <a:spLocks noGrp="1"/>
          </p:cNvSpPr>
          <p:nvPr>
            <p:ph type="sldNum" sz="quarter" idx="5"/>
          </p:nvPr>
        </p:nvSpPr>
        <p:spPr/>
        <p:txBody>
          <a:bodyPr/>
          <a:lstStyle/>
          <a:p>
            <a:fld id="{DBB5D53C-018D-6A41-88E5-4B5831F78EBC}" type="slidenum">
              <a:rPr lang="en-US" smtClean="0"/>
              <a:t>4</a:t>
            </a:fld>
            <a:endParaRPr lang="en-US"/>
          </a:p>
        </p:txBody>
      </p:sp>
    </p:spTree>
    <p:extLst>
      <p:ext uri="{BB962C8B-B14F-4D97-AF65-F5344CB8AC3E}">
        <p14:creationId xmlns:p14="http://schemas.microsoft.com/office/powerpoint/2010/main" val="3977387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BC68F-BB01-F7CE-560C-0544F7BEE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DE358-809C-B014-D391-1CFB571D2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5AA37-14AD-AE2B-032A-B26A31FA0747}"/>
              </a:ext>
            </a:extLst>
          </p:cNvPr>
          <p:cNvSpPr>
            <a:spLocks noGrp="1"/>
          </p:cNvSpPr>
          <p:nvPr>
            <p:ph type="body" idx="1"/>
          </p:nvPr>
        </p:nvSpPr>
        <p:spPr/>
        <p:txBody>
          <a:bodyPr/>
          <a:lstStyle/>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has many components and is primary a software solution running on a cell phone and  connecting to a  5G Networks.   It receive action plans with a C2 node. What happens if  the cellphone itself is compromise either remotely or physically.</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6B717609-2FB1-B4FB-9784-BEC37C2F509C}"/>
              </a:ext>
            </a:extLst>
          </p:cNvPr>
          <p:cNvSpPr>
            <a:spLocks noGrp="1"/>
          </p:cNvSpPr>
          <p:nvPr>
            <p:ph type="sldNum" sz="quarter" idx="5"/>
          </p:nvPr>
        </p:nvSpPr>
        <p:spPr/>
        <p:txBody>
          <a:bodyPr/>
          <a:lstStyle/>
          <a:p>
            <a:fld id="{DBB5D53C-018D-6A41-88E5-4B5831F78EBC}" type="slidenum">
              <a:rPr lang="en-US" smtClean="0"/>
              <a:t>42</a:t>
            </a:fld>
            <a:endParaRPr lang="en-US"/>
          </a:p>
        </p:txBody>
      </p:sp>
    </p:spTree>
    <p:extLst>
      <p:ext uri="{BB962C8B-B14F-4D97-AF65-F5344CB8AC3E}">
        <p14:creationId xmlns:p14="http://schemas.microsoft.com/office/powerpoint/2010/main" val="374941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CB824-8DCF-60F6-A75D-58EB78A40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34861-C841-4578-2B7B-8494AF9230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852C4-2BAA-AE42-C6B8-9C5C437D26A2}"/>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Today I will show two features.  </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BF66BF78-D382-C0ED-EBA1-A5D3410CF411}"/>
              </a:ext>
            </a:extLst>
          </p:cNvPr>
          <p:cNvSpPr>
            <a:spLocks noGrp="1"/>
          </p:cNvSpPr>
          <p:nvPr>
            <p:ph type="sldNum" sz="quarter" idx="5"/>
          </p:nvPr>
        </p:nvSpPr>
        <p:spPr/>
        <p:txBody>
          <a:bodyPr/>
          <a:lstStyle/>
          <a:p>
            <a:fld id="{DBB5D53C-018D-6A41-88E5-4B5831F78EBC}" type="slidenum">
              <a:rPr lang="en-US" smtClean="0"/>
              <a:t>5</a:t>
            </a:fld>
            <a:endParaRPr lang="en-US"/>
          </a:p>
        </p:txBody>
      </p:sp>
    </p:spTree>
    <p:extLst>
      <p:ext uri="{BB962C8B-B14F-4D97-AF65-F5344CB8AC3E}">
        <p14:creationId xmlns:p14="http://schemas.microsoft.com/office/powerpoint/2010/main" val="3129024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AD341-DA83-4164-4AAF-5A0967085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CA2844-ABF9-6B70-8C48-0DC0E5FB8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2AEB9-8C73-EAA8-789B-AC41CE56842D}"/>
              </a:ext>
            </a:extLst>
          </p:cNvPr>
          <p:cNvSpPr>
            <a:spLocks noGrp="1"/>
          </p:cNvSpPr>
          <p:nvPr>
            <p:ph type="body" idx="1"/>
          </p:nvPr>
        </p:nvSpPr>
        <p:spPr/>
        <p:txBody>
          <a:bodyPr/>
          <a:lstStyle/>
          <a:p>
            <a:pPr marL="171450" lvl="0" indent="-171450" algn="l" rtl="0">
              <a:lnSpc>
                <a:spcPct val="100000"/>
              </a:lnSpc>
              <a:spcBef>
                <a:spcPts val="0"/>
              </a:spcBef>
              <a:spcAft>
                <a:spcPts val="0"/>
              </a:spcAft>
              <a:buClr>
                <a:schemeClr val="dk1"/>
              </a:buClr>
              <a:buSzPts val="110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 NOT USED</a:t>
            </a:r>
          </a:p>
          <a:p>
            <a:pPr marL="0" lvl="0" indent="0" algn="l" rtl="0">
              <a:lnSpc>
                <a:spcPct val="100000"/>
              </a:lnSpc>
              <a:spcBef>
                <a:spcPts val="0"/>
              </a:spcBef>
              <a:spcAft>
                <a:spcPts val="0"/>
              </a:spcAft>
              <a:buClr>
                <a:schemeClr val="dk1"/>
              </a:buClr>
              <a:buSzPts val="1100"/>
              <a:buFont typeface="Calibri"/>
              <a:buNone/>
            </a:pPr>
            <a:endParaRPr lang="en-US" dirty="0"/>
          </a:p>
          <a:p>
            <a:pPr marL="0" lvl="0" indent="0" algn="l" rtl="0">
              <a:lnSpc>
                <a:spcPct val="100000"/>
              </a:lnSpc>
              <a:spcBef>
                <a:spcPts val="0"/>
              </a:spcBef>
              <a:spcAft>
                <a:spcPts val="0"/>
              </a:spcAft>
              <a:buClr>
                <a:schemeClr val="dk1"/>
              </a:buClr>
              <a:buSzPts val="1100"/>
              <a:buFont typeface="Calibri"/>
              <a:buNone/>
            </a:pPr>
            <a:r>
              <a:rPr lang="en-US" dirty="0"/>
              <a:t>Group activity can reveal organizational operations and structure. For example, in the images here, circle size represents the number of devices active in buildings. You can see activity moving from lower right in the morning, to upper left and upper right at mid-day. This data is from CU Wi-Fi, courtesy of OIT, and represents campus network activity. What if, instead, this represented the activity of US personnel in a foreign country? The bad guys would know where and when to attack, or where to infiltrate.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Besides revealing group activity, an individual network traffic can also reveal a pattern of life that can lead identification of a specific target. This is a sample of the websites accesses by all the team members in the last 24hrs prior to doing the exercise. You can see here that very few columns are shared, and very clear patterns emerge.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42EE5B63-F28C-80CE-6ABE-E2B759061379}"/>
              </a:ext>
            </a:extLst>
          </p:cNvPr>
          <p:cNvSpPr>
            <a:spLocks noGrp="1"/>
          </p:cNvSpPr>
          <p:nvPr>
            <p:ph type="sldNum" sz="quarter" idx="5"/>
          </p:nvPr>
        </p:nvSpPr>
        <p:spPr/>
        <p:txBody>
          <a:bodyPr/>
          <a:lstStyle/>
          <a:p>
            <a:fld id="{DBB5D53C-018D-6A41-88E5-4B5831F78EBC}" type="slidenum">
              <a:rPr lang="en-US" smtClean="0"/>
              <a:t>6</a:t>
            </a:fld>
            <a:endParaRPr lang="en-US"/>
          </a:p>
        </p:txBody>
      </p:sp>
    </p:spTree>
    <p:extLst>
      <p:ext uri="{BB962C8B-B14F-4D97-AF65-F5344CB8AC3E}">
        <p14:creationId xmlns:p14="http://schemas.microsoft.com/office/powerpoint/2010/main" val="3832383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4FE0F-A45B-15C7-730E-3161AF694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BD481-8E90-A0CF-A6B5-F66487AE5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591386-9557-350A-028F-3C0B81D85AE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Figure 1 Injecting GHOST traffic makes weekend network activity look like weekday activity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Fig. 2: Injecting GHOST traffic developed from an NMF model changes the observed pattern of network activity.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GHOST looks to solve this problem by </a:t>
            </a:r>
            <a:r>
              <a:rPr lang="en-US" b="1" dirty="0"/>
              <a:t>obfuscating</a:t>
            </a:r>
            <a:r>
              <a:rPr lang="en-US" dirty="0"/>
              <a:t> the patterns, both for groups of users and individuals. With GHOST software, a powerful network observer would not be able to discern the difference between two different users, neither based on their individual activity patterns nor their group activity.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5BFFCFF9-6068-BC4A-4B07-56759C90A67B}"/>
              </a:ext>
            </a:extLst>
          </p:cNvPr>
          <p:cNvSpPr>
            <a:spLocks noGrp="1"/>
          </p:cNvSpPr>
          <p:nvPr>
            <p:ph type="sldNum" sz="quarter" idx="5"/>
          </p:nvPr>
        </p:nvSpPr>
        <p:spPr/>
        <p:txBody>
          <a:bodyPr/>
          <a:lstStyle/>
          <a:p>
            <a:fld id="{DBB5D53C-018D-6A41-88E5-4B5831F78EBC}" type="slidenum">
              <a:rPr lang="en-US" smtClean="0"/>
              <a:t>7</a:t>
            </a:fld>
            <a:endParaRPr lang="en-US"/>
          </a:p>
        </p:txBody>
      </p:sp>
    </p:spTree>
    <p:extLst>
      <p:ext uri="{BB962C8B-B14F-4D97-AF65-F5344CB8AC3E}">
        <p14:creationId xmlns:p14="http://schemas.microsoft.com/office/powerpoint/2010/main" val="214774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DA155-FB8B-238D-E389-0693ED29A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439317-76F2-DDA2-4313-BBA4E0D423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89039-99AD-CB4B-FAB6-39182E2469B3}"/>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such as Sim  swapping, </a:t>
            </a:r>
            <a:r>
              <a:rPr lang="en-US" sz="1800" b="0" i="0" u="none" strike="noStrike" dirty="0" err="1">
                <a:solidFill>
                  <a:srgbClr val="000000"/>
                </a:solidFill>
                <a:effectLst/>
                <a:latin typeface="Calibri" panose="020F0502020204030204" pitchFamily="34" charset="0"/>
              </a:rPr>
              <a:t>Personnas</a:t>
            </a:r>
            <a:r>
              <a:rPr lang="en-US" sz="1800" b="0" i="0" u="none" strike="noStrike" dirty="0">
                <a:solidFill>
                  <a:srgbClr val="000000"/>
                </a:solidFill>
                <a:effectLst/>
                <a:latin typeface="Calibri" panose="020F0502020204030204" pitchFamily="34" charset="0"/>
              </a:rPr>
              <a:t>, Injection</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Here I only illustrate one feature</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D7E39D69-08DB-285E-9883-8BC9202FDF36}"/>
              </a:ext>
            </a:extLst>
          </p:cNvPr>
          <p:cNvSpPr>
            <a:spLocks noGrp="1"/>
          </p:cNvSpPr>
          <p:nvPr>
            <p:ph type="sldNum" sz="quarter" idx="5"/>
          </p:nvPr>
        </p:nvSpPr>
        <p:spPr/>
        <p:txBody>
          <a:bodyPr/>
          <a:lstStyle/>
          <a:p>
            <a:fld id="{DBB5D53C-018D-6A41-88E5-4B5831F78EBC}" type="slidenum">
              <a:rPr lang="en-US" smtClean="0"/>
              <a:t>8</a:t>
            </a:fld>
            <a:endParaRPr lang="en-US"/>
          </a:p>
        </p:txBody>
      </p:sp>
    </p:spTree>
    <p:extLst>
      <p:ext uri="{BB962C8B-B14F-4D97-AF65-F5344CB8AC3E}">
        <p14:creationId xmlns:p14="http://schemas.microsoft.com/office/powerpoint/2010/main" val="396232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0D2E-7C66-EFB0-7258-A48FC5976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EC3B1-CCCC-2C0E-F3E8-7828754968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76D8D-530A-AE66-370B-E1040F77AB63}"/>
              </a:ext>
            </a:extLst>
          </p:cNvPr>
          <p:cNvSpPr>
            <a:spLocks noGrp="1"/>
          </p:cNvSpPr>
          <p:nvPr>
            <p:ph type="body" idx="1"/>
          </p:nvPr>
        </p:nvSpPr>
        <p:spPr/>
        <p:txBody>
          <a:bodyPr/>
          <a:lstStyle/>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GHOST have many features such as Sim  swapping, </a:t>
            </a:r>
            <a:r>
              <a:rPr lang="en-US" sz="1800" b="0" i="0" u="none" strike="noStrike" dirty="0" err="1">
                <a:solidFill>
                  <a:srgbClr val="000000"/>
                </a:solidFill>
                <a:effectLst/>
                <a:latin typeface="Calibri" panose="020F0502020204030204" pitchFamily="34" charset="0"/>
              </a:rPr>
              <a:t>Personnas</a:t>
            </a:r>
            <a:r>
              <a:rPr lang="en-US" sz="1800" b="0" i="0" u="none" strike="noStrike" dirty="0">
                <a:solidFill>
                  <a:srgbClr val="000000"/>
                </a:solidFill>
                <a:effectLst/>
                <a:latin typeface="Calibri" panose="020F0502020204030204" pitchFamily="34" charset="0"/>
              </a:rPr>
              <a:t>, Injection</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Here I only illustrate one feature</a:t>
            </a: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Tx/>
              <a:buNone/>
            </a:pPr>
            <a:r>
              <a:rPr lang="en-US" sz="1800" b="0" i="0" u="none" strike="noStrike" dirty="0">
                <a:solidFill>
                  <a:srgbClr val="000000"/>
                </a:solidFill>
                <a:effectLst/>
                <a:latin typeface="Calibri" panose="020F0502020204030204" pitchFamily="34" charset="0"/>
              </a:rPr>
              <a:t>----- NOT USED</a:t>
            </a: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 organizations wish to use indigenous 5G networks when operating in other countries</a:t>
            </a:r>
            <a:endParaRPr lang="en-US" sz="1800" b="0" i="0" u="none" strike="noStrike" dirty="0">
              <a:solidFill>
                <a:srgbClr val="000000"/>
              </a:solidFill>
              <a:effectLst/>
              <a:latin typeface="Arial" panose="020B0604020202020204" pitchFamily="34" charset="0"/>
            </a:endParaRPr>
          </a:p>
          <a:p>
            <a:pPr marL="447675" rtl="0">
              <a:spcBef>
                <a:spcPts val="0"/>
              </a:spcBef>
              <a:spcAft>
                <a:spcPts val="0"/>
              </a:spcAft>
            </a:pPr>
            <a:r>
              <a:rPr lang="en-US" sz="1800" b="1" i="0" u="none" strike="noStrike" dirty="0">
                <a:solidFill>
                  <a:srgbClr val="000000"/>
                </a:solidFill>
                <a:effectLst/>
                <a:latin typeface="Calibri" panose="020F0502020204030204" pitchFamily="34" charset="0"/>
              </a:rPr>
              <a:t>BUT</a:t>
            </a:r>
            <a:endParaRPr lang="en-US" b="0" dirty="0">
              <a:effectLst/>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5G network may be operated by a hostile entity</a:t>
            </a:r>
            <a:endParaRPr lang="en-US" sz="1800" b="0" i="0" u="none" strike="noStrike" dirty="0">
              <a:solidFill>
                <a:srgbClr val="000000"/>
              </a:solidFill>
              <a:effectLst/>
              <a:latin typeface="Arial" panose="020B0604020202020204" pitchFamily="34" charset="0"/>
            </a:endParaRPr>
          </a:p>
          <a:p>
            <a:pPr marL="346075"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Assume all network activity is observed</a:t>
            </a:r>
            <a:endParaRPr lang="en-US" sz="1800" b="0" i="0" u="none" strike="noStrike" dirty="0">
              <a:solidFill>
                <a:srgbClr val="000000"/>
              </a:solidFill>
              <a:effectLst/>
              <a:latin typeface="Arial" panose="020B0604020202020204" pitchFamily="34" charset="0"/>
            </a:endParaRP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DE4399B-FDD0-A481-CEE1-C32B495839E4}"/>
              </a:ext>
            </a:extLst>
          </p:cNvPr>
          <p:cNvSpPr>
            <a:spLocks noGrp="1"/>
          </p:cNvSpPr>
          <p:nvPr>
            <p:ph type="sldNum" sz="quarter" idx="5"/>
          </p:nvPr>
        </p:nvSpPr>
        <p:spPr/>
        <p:txBody>
          <a:bodyPr/>
          <a:lstStyle/>
          <a:p>
            <a:fld id="{DBB5D53C-018D-6A41-88E5-4B5831F78EBC}" type="slidenum">
              <a:rPr lang="en-US" smtClean="0"/>
              <a:t>9</a:t>
            </a:fld>
            <a:endParaRPr lang="en-US"/>
          </a:p>
        </p:txBody>
      </p:sp>
    </p:spTree>
    <p:extLst>
      <p:ext uri="{BB962C8B-B14F-4D97-AF65-F5344CB8AC3E}">
        <p14:creationId xmlns:p14="http://schemas.microsoft.com/office/powerpoint/2010/main" val="310073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D7C7-8BA9-F7EB-2431-D09E080213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46509-21C3-AF5A-B927-B5FE8C8290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6D115-55AE-A452-ABCB-DF68DCB392AC}"/>
              </a:ext>
            </a:extLst>
          </p:cNvPr>
          <p:cNvSpPr>
            <a:spLocks noGrp="1"/>
          </p:cNvSpPr>
          <p:nvPr>
            <p:ph type="dt" sz="half" idx="10"/>
          </p:nvPr>
        </p:nvSpPr>
        <p:spPr>
          <a:xfrm>
            <a:off x="1295400" y="5428302"/>
            <a:ext cx="2743200" cy="365125"/>
          </a:xfrm>
        </p:spPr>
        <p:txBody>
          <a:bodyPr/>
          <a:lstStyle/>
          <a:p>
            <a:fld id="{E86E79EA-D73B-7549-911D-74F1DF76E844}" type="datetime1">
              <a:rPr lang="en-US" smtClean="0"/>
              <a:t>10/29/24</a:t>
            </a:fld>
            <a:endParaRPr lang="en-US"/>
          </a:p>
        </p:txBody>
      </p:sp>
      <p:sp>
        <p:nvSpPr>
          <p:cNvPr id="5" name="Footer Placeholder 4">
            <a:extLst>
              <a:ext uri="{FF2B5EF4-FFF2-40B4-BE49-F238E27FC236}">
                <a16:creationId xmlns:a16="http://schemas.microsoft.com/office/drawing/2014/main" id="{E249114E-1333-72A9-92DD-CF1C04483905}"/>
              </a:ext>
            </a:extLst>
          </p:cNvPr>
          <p:cNvSpPr>
            <a:spLocks noGrp="1"/>
          </p:cNvSpPr>
          <p:nvPr>
            <p:ph type="ftr" sz="quarter" idx="11"/>
          </p:nvPr>
        </p:nvSpPr>
        <p:spPr>
          <a:xfrm>
            <a:off x="4038602" y="5411148"/>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E1F48BFF-473F-AB54-669C-FBA8A0A72C9A}"/>
              </a:ext>
            </a:extLst>
          </p:cNvPr>
          <p:cNvSpPr>
            <a:spLocks noGrp="1"/>
          </p:cNvSpPr>
          <p:nvPr>
            <p:ph type="sldNum" sz="quarter" idx="12"/>
          </p:nvPr>
        </p:nvSpPr>
        <p:spPr>
          <a:xfrm>
            <a:off x="8610600" y="5428302"/>
            <a:ext cx="2743200" cy="365125"/>
          </a:xfrm>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749854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C635-3D08-F4C1-8B36-733B877DDB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41F6A0-A959-446C-697C-873F1E2A40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BDC20-EEBF-107B-E26D-11CA22D1854F}"/>
              </a:ext>
            </a:extLst>
          </p:cNvPr>
          <p:cNvSpPr>
            <a:spLocks noGrp="1"/>
          </p:cNvSpPr>
          <p:nvPr>
            <p:ph type="dt" sz="half" idx="10"/>
          </p:nvPr>
        </p:nvSpPr>
        <p:spPr/>
        <p:txBody>
          <a:bodyPr/>
          <a:lstStyle/>
          <a:p>
            <a:fld id="{B73600BA-51A6-8B4F-96F3-F7BA9766CD0B}" type="datetime1">
              <a:rPr lang="en-US" smtClean="0"/>
              <a:t>10/29/24</a:t>
            </a:fld>
            <a:endParaRPr lang="en-US"/>
          </a:p>
        </p:txBody>
      </p:sp>
      <p:sp>
        <p:nvSpPr>
          <p:cNvPr id="5" name="Footer Placeholder 4">
            <a:extLst>
              <a:ext uri="{FF2B5EF4-FFF2-40B4-BE49-F238E27FC236}">
                <a16:creationId xmlns:a16="http://schemas.microsoft.com/office/drawing/2014/main" id="{F2D0321B-D30E-18F5-609B-A5157FC2E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EA647-59CF-D859-F1D5-46D6FEAD85F3}"/>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441466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EA92B-0AC7-51E2-5123-3BCFAF4274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F7F675-7F35-B26D-5C43-607DBF8653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4D705-B921-848E-C2E6-F415DE512723}"/>
              </a:ext>
            </a:extLst>
          </p:cNvPr>
          <p:cNvSpPr>
            <a:spLocks noGrp="1"/>
          </p:cNvSpPr>
          <p:nvPr>
            <p:ph type="dt" sz="half" idx="10"/>
          </p:nvPr>
        </p:nvSpPr>
        <p:spPr/>
        <p:txBody>
          <a:bodyPr/>
          <a:lstStyle/>
          <a:p>
            <a:fld id="{5E5D5713-E32C-C14A-A7C7-67B406849348}" type="datetime1">
              <a:rPr lang="en-US" smtClean="0"/>
              <a:t>10/29/24</a:t>
            </a:fld>
            <a:endParaRPr lang="en-US"/>
          </a:p>
        </p:txBody>
      </p:sp>
      <p:sp>
        <p:nvSpPr>
          <p:cNvPr id="5" name="Footer Placeholder 4">
            <a:extLst>
              <a:ext uri="{FF2B5EF4-FFF2-40B4-BE49-F238E27FC236}">
                <a16:creationId xmlns:a16="http://schemas.microsoft.com/office/drawing/2014/main" id="{A8FEC7F4-4C2B-3354-55C4-ACEA941FC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845F0-80AE-7AAD-DD79-8E8079FBEB1B}"/>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3551418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16A7-051E-999C-7494-34198F37D24D}"/>
              </a:ext>
            </a:extLst>
          </p:cNvPr>
          <p:cNvSpPr>
            <a:spLocks noGrp="1"/>
          </p:cNvSpPr>
          <p:nvPr>
            <p:ph type="ctrTitle"/>
          </p:nvPr>
        </p:nvSpPr>
        <p:spPr>
          <a:xfrm>
            <a:off x="177800" y="330200"/>
            <a:ext cx="11836400" cy="609600"/>
          </a:xfrm>
        </p:spPr>
        <p:txBody>
          <a:bodyPr anchor="b">
            <a:normAutofit/>
          </a:bodyPr>
          <a:lstStyle>
            <a:lvl1pPr algn="l">
              <a:defRPr sz="3600" b="1">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5" name="Footer Placeholder 4">
            <a:extLst>
              <a:ext uri="{FF2B5EF4-FFF2-40B4-BE49-F238E27FC236}">
                <a16:creationId xmlns:a16="http://schemas.microsoft.com/office/drawing/2014/main" id="{E4835EF4-255B-FDF3-CD46-689249C6B8BE}"/>
              </a:ext>
            </a:extLst>
          </p:cNvPr>
          <p:cNvSpPr>
            <a:spLocks noGrp="1"/>
          </p:cNvSpPr>
          <p:nvPr>
            <p:ph type="ftr" sz="quarter" idx="11"/>
          </p:nvPr>
        </p:nvSpPr>
        <p:spPr>
          <a:xfrm>
            <a:off x="177800" y="6354068"/>
            <a:ext cx="7872600" cy="365125"/>
          </a:xfrm>
        </p:spPr>
        <p:txBody>
          <a:bodyPr/>
          <a:lstStyle/>
          <a:p>
            <a:endParaRPr lang="en-US" dirty="0"/>
          </a:p>
        </p:txBody>
      </p:sp>
      <p:sp>
        <p:nvSpPr>
          <p:cNvPr id="6" name="Slide Number Placeholder 5">
            <a:extLst>
              <a:ext uri="{FF2B5EF4-FFF2-40B4-BE49-F238E27FC236}">
                <a16:creationId xmlns:a16="http://schemas.microsoft.com/office/drawing/2014/main" id="{387F3305-840D-FBED-C419-FED8696571B1}"/>
              </a:ext>
            </a:extLst>
          </p:cNvPr>
          <p:cNvSpPr>
            <a:spLocks noGrp="1"/>
          </p:cNvSpPr>
          <p:nvPr>
            <p:ph type="sldNum" sz="quarter" idx="12"/>
          </p:nvPr>
        </p:nvSpPr>
        <p:spPr>
          <a:xfrm>
            <a:off x="8610600" y="6354068"/>
            <a:ext cx="2743200" cy="365125"/>
          </a:xfrm>
        </p:spPr>
        <p:txBody>
          <a:bodyPr/>
          <a:lstStyle/>
          <a:p>
            <a:fld id="{375BC74E-FBC8-1143-9F87-83458D037549}" type="slidenum">
              <a:rPr lang="en-US" smtClean="0"/>
              <a:t>‹#›</a:t>
            </a:fld>
            <a:endParaRPr lang="en-US"/>
          </a:p>
        </p:txBody>
      </p:sp>
      <p:sp>
        <p:nvSpPr>
          <p:cNvPr id="7" name="Content Placeholder 2">
            <a:extLst>
              <a:ext uri="{FF2B5EF4-FFF2-40B4-BE49-F238E27FC236}">
                <a16:creationId xmlns:a16="http://schemas.microsoft.com/office/drawing/2014/main" id="{A0C0488C-C14C-5215-6158-95E5E387899D}"/>
              </a:ext>
            </a:extLst>
          </p:cNvPr>
          <p:cNvSpPr>
            <a:spLocks noGrp="1"/>
          </p:cNvSpPr>
          <p:nvPr>
            <p:ph idx="1"/>
          </p:nvPr>
        </p:nvSpPr>
        <p:spPr>
          <a:xfrm>
            <a:off x="177800" y="1071508"/>
            <a:ext cx="5560848" cy="5087554"/>
          </a:xfrm>
        </p:spPr>
        <p:txBody>
          <a:bodyPr/>
          <a:lstStyle>
            <a:lvl1pPr>
              <a:defRPr sz="2800" b="0">
                <a:latin typeface="Roboto" panose="02000000000000000000" pitchFamily="2" charset="0"/>
                <a:ea typeface="Roboto" panose="02000000000000000000" pitchFamily="2" charset="0"/>
                <a:cs typeface="Roboto" panose="02000000000000000000" pitchFamily="2" charset="0"/>
              </a:defRPr>
            </a:lvl1pPr>
            <a:lvl2pPr>
              <a:defRPr sz="2400" b="0">
                <a:latin typeface="Roboto" panose="02000000000000000000" pitchFamily="2" charset="0"/>
                <a:ea typeface="Roboto" panose="02000000000000000000" pitchFamily="2" charset="0"/>
                <a:cs typeface="Roboto" panose="02000000000000000000" pitchFamily="2" charset="0"/>
              </a:defRPr>
            </a:lvl2pPr>
            <a:lvl3pPr>
              <a:defRPr sz="2000" b="0">
                <a:latin typeface="Roboto" panose="02000000000000000000" pitchFamily="2" charset="0"/>
                <a:ea typeface="Roboto" panose="02000000000000000000" pitchFamily="2" charset="0"/>
                <a:cs typeface="Roboto" panose="02000000000000000000" pitchFamily="2" charset="0"/>
              </a:defRPr>
            </a:lvl3pPr>
            <a:lvl4pPr>
              <a:defRPr sz="1600" b="0">
                <a:latin typeface="Roboto" panose="02000000000000000000" pitchFamily="2" charset="0"/>
                <a:ea typeface="Roboto" panose="02000000000000000000" pitchFamily="2" charset="0"/>
                <a:cs typeface="Roboto" panose="02000000000000000000" pitchFamily="2" charset="0"/>
              </a:defRPr>
            </a:lvl4pPr>
            <a:lvl5pPr>
              <a:defRPr sz="1600" b="0">
                <a:latin typeface="Roboto" panose="02000000000000000000" pitchFamily="2" charset="0"/>
                <a:ea typeface="Roboto" panose="02000000000000000000" pitchFamily="2" charset="0"/>
                <a:cs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2">
            <a:extLst>
              <a:ext uri="{FF2B5EF4-FFF2-40B4-BE49-F238E27FC236}">
                <a16:creationId xmlns:a16="http://schemas.microsoft.com/office/drawing/2014/main" id="{3EB5DC07-AFA5-5FE0-6E48-EE6780DDBE72}"/>
              </a:ext>
            </a:extLst>
          </p:cNvPr>
          <p:cNvSpPr>
            <a:spLocks noGrp="1"/>
          </p:cNvSpPr>
          <p:nvPr>
            <p:ph type="pic" idx="13"/>
          </p:nvPr>
        </p:nvSpPr>
        <p:spPr>
          <a:xfrm>
            <a:off x="5842000" y="1071508"/>
            <a:ext cx="6172200" cy="50875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3101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34A2F-273F-3C79-FEDE-229518E174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ABC6A5-734F-3A40-B0B6-98EEB76F13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1A3E8-6C41-EF38-C362-4C24650BE02F}"/>
              </a:ext>
            </a:extLst>
          </p:cNvPr>
          <p:cNvSpPr>
            <a:spLocks noGrp="1"/>
          </p:cNvSpPr>
          <p:nvPr>
            <p:ph type="dt" sz="half" idx="10"/>
          </p:nvPr>
        </p:nvSpPr>
        <p:spPr/>
        <p:txBody>
          <a:bodyPr/>
          <a:lstStyle/>
          <a:p>
            <a:fld id="{7D1F2617-B4CD-E046-BC60-B5CDD00C35C2}" type="datetime1">
              <a:rPr lang="en-US" smtClean="0"/>
              <a:t>10/29/24</a:t>
            </a:fld>
            <a:endParaRPr lang="en-US"/>
          </a:p>
        </p:txBody>
      </p:sp>
      <p:sp>
        <p:nvSpPr>
          <p:cNvPr id="5" name="Footer Placeholder 4">
            <a:extLst>
              <a:ext uri="{FF2B5EF4-FFF2-40B4-BE49-F238E27FC236}">
                <a16:creationId xmlns:a16="http://schemas.microsoft.com/office/drawing/2014/main" id="{E3CCD458-F4C5-B83F-0E9D-F16150499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563F48-4A19-543A-95A7-29CBABA623D6}"/>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141747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AC71-BF8A-C9E6-E98E-0F5F5E2D6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9DD099-875F-1EA0-29F4-94B1C0109B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71FFA-04B5-A21C-97ED-94B0C3171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0B238-116F-C450-6FA4-7B41C3DB8566}"/>
              </a:ext>
            </a:extLst>
          </p:cNvPr>
          <p:cNvSpPr>
            <a:spLocks noGrp="1"/>
          </p:cNvSpPr>
          <p:nvPr>
            <p:ph type="dt" sz="half" idx="10"/>
          </p:nvPr>
        </p:nvSpPr>
        <p:spPr/>
        <p:txBody>
          <a:bodyPr/>
          <a:lstStyle/>
          <a:p>
            <a:fld id="{B4F1F50E-57C7-F541-A7A4-976F069AE3CD}" type="datetime1">
              <a:rPr lang="en-US" smtClean="0"/>
              <a:t>10/29/24</a:t>
            </a:fld>
            <a:endParaRPr lang="en-US"/>
          </a:p>
        </p:txBody>
      </p:sp>
      <p:sp>
        <p:nvSpPr>
          <p:cNvPr id="6" name="Footer Placeholder 5">
            <a:extLst>
              <a:ext uri="{FF2B5EF4-FFF2-40B4-BE49-F238E27FC236}">
                <a16:creationId xmlns:a16="http://schemas.microsoft.com/office/drawing/2014/main" id="{34558DD4-F389-70A3-14B1-65395711F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9E4BE1-8C91-5219-EF37-E89F70FAAD71}"/>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3029055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8E80-5672-B4F3-C426-3A3504D0A8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CD6759-9780-45AB-5AA6-934DFAB613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16842-3C42-BBEF-531B-E3FE95F94F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8DEE97-0A64-D473-B130-075600259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623AA-9231-CE80-B5B1-7B5FF888B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CE9D1-6DF2-6C32-F571-C786AA36DFC8}"/>
              </a:ext>
            </a:extLst>
          </p:cNvPr>
          <p:cNvSpPr>
            <a:spLocks noGrp="1"/>
          </p:cNvSpPr>
          <p:nvPr>
            <p:ph type="dt" sz="half" idx="10"/>
          </p:nvPr>
        </p:nvSpPr>
        <p:spPr/>
        <p:txBody>
          <a:bodyPr/>
          <a:lstStyle/>
          <a:p>
            <a:fld id="{3C02074C-DEEE-5444-8DF8-8332F67CB210}" type="datetime1">
              <a:rPr lang="en-US" smtClean="0"/>
              <a:t>10/29/24</a:t>
            </a:fld>
            <a:endParaRPr lang="en-US"/>
          </a:p>
        </p:txBody>
      </p:sp>
      <p:sp>
        <p:nvSpPr>
          <p:cNvPr id="8" name="Footer Placeholder 7">
            <a:extLst>
              <a:ext uri="{FF2B5EF4-FFF2-40B4-BE49-F238E27FC236}">
                <a16:creationId xmlns:a16="http://schemas.microsoft.com/office/drawing/2014/main" id="{E92D76C4-F65C-5EC6-C043-8EC69A8702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E2DBE6-1F42-0F81-1775-3BFB5D703208}"/>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297649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98C7-5412-6637-BD9B-AC49A0CAB6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81393B-9AFC-74FD-3DD2-10811042BB13}"/>
              </a:ext>
            </a:extLst>
          </p:cNvPr>
          <p:cNvSpPr>
            <a:spLocks noGrp="1"/>
          </p:cNvSpPr>
          <p:nvPr>
            <p:ph type="dt" sz="half" idx="10"/>
          </p:nvPr>
        </p:nvSpPr>
        <p:spPr/>
        <p:txBody>
          <a:bodyPr/>
          <a:lstStyle/>
          <a:p>
            <a:fld id="{83DE2A10-17DE-9148-98A3-C972C08A5F69}" type="datetime1">
              <a:rPr lang="en-US" smtClean="0"/>
              <a:t>10/29/24</a:t>
            </a:fld>
            <a:endParaRPr lang="en-US"/>
          </a:p>
        </p:txBody>
      </p:sp>
      <p:sp>
        <p:nvSpPr>
          <p:cNvPr id="4" name="Footer Placeholder 3">
            <a:extLst>
              <a:ext uri="{FF2B5EF4-FFF2-40B4-BE49-F238E27FC236}">
                <a16:creationId xmlns:a16="http://schemas.microsoft.com/office/drawing/2014/main" id="{72B26F0A-FADE-184F-4A7C-8EC9E54127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47B665-D208-6345-0A06-18872CF00885}"/>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203932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BB4BC6-D24C-530A-CCB8-56674EAFCB60}"/>
              </a:ext>
            </a:extLst>
          </p:cNvPr>
          <p:cNvSpPr>
            <a:spLocks noGrp="1"/>
          </p:cNvSpPr>
          <p:nvPr>
            <p:ph type="dt" sz="half" idx="10"/>
          </p:nvPr>
        </p:nvSpPr>
        <p:spPr/>
        <p:txBody>
          <a:bodyPr/>
          <a:lstStyle/>
          <a:p>
            <a:fld id="{A07FCC23-70FE-4D47-8836-177FDFA9B33B}" type="datetime1">
              <a:rPr lang="en-US" smtClean="0"/>
              <a:t>10/29/24</a:t>
            </a:fld>
            <a:endParaRPr lang="en-US"/>
          </a:p>
        </p:txBody>
      </p:sp>
      <p:sp>
        <p:nvSpPr>
          <p:cNvPr id="3" name="Footer Placeholder 2">
            <a:extLst>
              <a:ext uri="{FF2B5EF4-FFF2-40B4-BE49-F238E27FC236}">
                <a16:creationId xmlns:a16="http://schemas.microsoft.com/office/drawing/2014/main" id="{0C1C4BB8-CB67-A313-6350-A824E565C0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86683F-EE04-42AD-1743-A79580E30A3E}"/>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212823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4760-A7D2-26C9-6944-01B406F43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8CF69-9047-080E-A1D8-EE151C7B4B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071582-CCE7-9DF2-126D-8B0BE1D90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4082B-F726-D1E2-493C-27623030B4B9}"/>
              </a:ext>
            </a:extLst>
          </p:cNvPr>
          <p:cNvSpPr>
            <a:spLocks noGrp="1"/>
          </p:cNvSpPr>
          <p:nvPr>
            <p:ph type="dt" sz="half" idx="10"/>
          </p:nvPr>
        </p:nvSpPr>
        <p:spPr/>
        <p:txBody>
          <a:bodyPr/>
          <a:lstStyle/>
          <a:p>
            <a:fld id="{F6EDBB8B-B44B-D741-A6D0-186779F0A6D3}" type="datetime1">
              <a:rPr lang="en-US" smtClean="0"/>
              <a:t>10/29/24</a:t>
            </a:fld>
            <a:endParaRPr lang="en-US"/>
          </a:p>
        </p:txBody>
      </p:sp>
      <p:sp>
        <p:nvSpPr>
          <p:cNvPr id="6" name="Footer Placeholder 5">
            <a:extLst>
              <a:ext uri="{FF2B5EF4-FFF2-40B4-BE49-F238E27FC236}">
                <a16:creationId xmlns:a16="http://schemas.microsoft.com/office/drawing/2014/main" id="{8544BE77-6DEB-96E3-2113-7E115B904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9F797-44D4-6724-AD74-86CE841D0DD4}"/>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29523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8847-7895-EB53-2881-DF6A004835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948CF7-B528-2F84-C0BD-47FD32F4FA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2D658A-99E4-CE61-521F-0B18DA052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BD3D6-9DEC-0283-E46B-6D740C20892C}"/>
              </a:ext>
            </a:extLst>
          </p:cNvPr>
          <p:cNvSpPr>
            <a:spLocks noGrp="1"/>
          </p:cNvSpPr>
          <p:nvPr>
            <p:ph type="dt" sz="half" idx="10"/>
          </p:nvPr>
        </p:nvSpPr>
        <p:spPr/>
        <p:txBody>
          <a:bodyPr/>
          <a:lstStyle/>
          <a:p>
            <a:fld id="{F17A04EB-67EB-034E-A825-03B23979713E}" type="datetime1">
              <a:rPr lang="en-US" smtClean="0"/>
              <a:t>10/29/24</a:t>
            </a:fld>
            <a:endParaRPr lang="en-US"/>
          </a:p>
        </p:txBody>
      </p:sp>
      <p:sp>
        <p:nvSpPr>
          <p:cNvPr id="6" name="Footer Placeholder 5">
            <a:extLst>
              <a:ext uri="{FF2B5EF4-FFF2-40B4-BE49-F238E27FC236}">
                <a16:creationId xmlns:a16="http://schemas.microsoft.com/office/drawing/2014/main" id="{BF4758B7-6EE5-ACE8-A80D-B15889B517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0C826-8CA6-BCF8-B750-7D4C815D5BD9}"/>
              </a:ext>
            </a:extLst>
          </p:cNvPr>
          <p:cNvSpPr>
            <a:spLocks noGrp="1"/>
          </p:cNvSpPr>
          <p:nvPr>
            <p:ph type="sldNum" sz="quarter" idx="12"/>
          </p:nvPr>
        </p:nvSpPr>
        <p:spPr/>
        <p:txBody>
          <a:bodyPr/>
          <a:lstStyle/>
          <a:p>
            <a:fld id="{375BC74E-FBC8-1143-9F87-83458D037549}" type="slidenum">
              <a:rPr lang="en-US" smtClean="0"/>
              <a:t>‹#›</a:t>
            </a:fld>
            <a:endParaRPr lang="en-US"/>
          </a:p>
        </p:txBody>
      </p:sp>
    </p:spTree>
    <p:extLst>
      <p:ext uri="{BB962C8B-B14F-4D97-AF65-F5344CB8AC3E}">
        <p14:creationId xmlns:p14="http://schemas.microsoft.com/office/powerpoint/2010/main" val="77398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8702A7-EC69-7F6F-C297-ACBD208B5A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4BC596B-6019-390D-5474-AF1E4C11CA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0C700B-AFDF-3A1B-D96C-5CC3B71FCA98}"/>
              </a:ext>
            </a:extLst>
          </p:cNvPr>
          <p:cNvSpPr>
            <a:spLocks noGrp="1"/>
          </p:cNvSpPr>
          <p:nvPr>
            <p:ph type="dt" sz="half" idx="2"/>
          </p:nvPr>
        </p:nvSpPr>
        <p:spPr>
          <a:xfrm>
            <a:off x="838200" y="6319708"/>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520F17-088A-7142-88F3-B136EA432111}" type="datetime1">
              <a:rPr lang="en-US" smtClean="0"/>
              <a:t>10/29/24</a:t>
            </a:fld>
            <a:endParaRPr lang="en-US"/>
          </a:p>
        </p:txBody>
      </p:sp>
      <p:sp>
        <p:nvSpPr>
          <p:cNvPr id="5" name="Footer Placeholder 4">
            <a:extLst>
              <a:ext uri="{FF2B5EF4-FFF2-40B4-BE49-F238E27FC236}">
                <a16:creationId xmlns:a16="http://schemas.microsoft.com/office/drawing/2014/main" id="{0AD0C0A9-1E34-4401-922A-F733256E877F}"/>
              </a:ext>
            </a:extLst>
          </p:cNvPr>
          <p:cNvSpPr>
            <a:spLocks noGrp="1"/>
          </p:cNvSpPr>
          <p:nvPr>
            <p:ph type="ftr" sz="quarter" idx="3"/>
          </p:nvPr>
        </p:nvSpPr>
        <p:spPr>
          <a:xfrm>
            <a:off x="3948479" y="6319708"/>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FC24642-F26F-FFA6-46D3-50CF5FB14EC9}"/>
              </a:ext>
            </a:extLst>
          </p:cNvPr>
          <p:cNvSpPr>
            <a:spLocks noGrp="1"/>
          </p:cNvSpPr>
          <p:nvPr>
            <p:ph type="sldNum" sz="quarter" idx="4"/>
          </p:nvPr>
        </p:nvSpPr>
        <p:spPr>
          <a:xfrm>
            <a:off x="8610602" y="631031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5BC74E-FBC8-1143-9F87-83458D037549}" type="slidenum">
              <a:rPr lang="en-US" smtClean="0"/>
              <a:t>‹#›</a:t>
            </a:fld>
            <a:endParaRPr lang="en-US"/>
          </a:p>
        </p:txBody>
      </p:sp>
      <p:sp>
        <p:nvSpPr>
          <p:cNvPr id="9" name="Round Diagonal Corner Rectangle 8">
            <a:extLst>
              <a:ext uri="{FF2B5EF4-FFF2-40B4-BE49-F238E27FC236}">
                <a16:creationId xmlns:a16="http://schemas.microsoft.com/office/drawing/2014/main" id="{3A701AA0-BE28-5F6D-8C32-F52ABFF4323F}"/>
              </a:ext>
            </a:extLst>
          </p:cNvPr>
          <p:cNvSpPr/>
          <p:nvPr userDrawn="1"/>
        </p:nvSpPr>
        <p:spPr>
          <a:xfrm rot="10800000">
            <a:off x="82872" y="33663"/>
            <a:ext cx="3934560" cy="140678"/>
          </a:xfrm>
          <a:prstGeom prst="round2DiagRect">
            <a:avLst/>
          </a:prstGeom>
          <a:solidFill>
            <a:schemeClr val="accent1">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 name="Round Diagonal Corner Rectangle 9">
            <a:extLst>
              <a:ext uri="{FF2B5EF4-FFF2-40B4-BE49-F238E27FC236}">
                <a16:creationId xmlns:a16="http://schemas.microsoft.com/office/drawing/2014/main" id="{ADC7358F-5C71-DE9F-58D6-BB616A7EA7CA}"/>
              </a:ext>
            </a:extLst>
          </p:cNvPr>
          <p:cNvSpPr/>
          <p:nvPr userDrawn="1"/>
        </p:nvSpPr>
        <p:spPr>
          <a:xfrm rot="10800000">
            <a:off x="8174566" y="33664"/>
            <a:ext cx="3934560" cy="139830"/>
          </a:xfrm>
          <a:prstGeom prst="round2DiagRect">
            <a:avLst/>
          </a:prstGeom>
          <a:solidFill>
            <a:schemeClr val="accent1">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1" name="Round Diagonal Corner Rectangle 10">
            <a:extLst>
              <a:ext uri="{FF2B5EF4-FFF2-40B4-BE49-F238E27FC236}">
                <a16:creationId xmlns:a16="http://schemas.microsoft.com/office/drawing/2014/main" id="{33A32D2D-4F37-2F97-A86B-6950B88E491C}"/>
              </a:ext>
            </a:extLst>
          </p:cNvPr>
          <p:cNvSpPr/>
          <p:nvPr userDrawn="1"/>
        </p:nvSpPr>
        <p:spPr>
          <a:xfrm rot="10800000">
            <a:off x="4128719" y="33665"/>
            <a:ext cx="3934560" cy="139830"/>
          </a:xfrm>
          <a:prstGeom prst="round2DiagRect">
            <a:avLst/>
          </a:prstGeom>
          <a:solidFill>
            <a:schemeClr val="accent1">
              <a:lumMod val="60000"/>
              <a:lumOff val="4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7657101"/>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6.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0.png"/><Relationship Id="rId7" Type="http://schemas.openxmlformats.org/officeDocument/2006/relationships/image" Target="../media/image3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37.sv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1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9A67-60FB-B3A1-4B31-1A1EDB6CDD9A}"/>
              </a:ext>
            </a:extLst>
          </p:cNvPr>
          <p:cNvSpPr>
            <a:spLocks noGrp="1"/>
          </p:cNvSpPr>
          <p:nvPr>
            <p:ph type="ctrTitle"/>
          </p:nvPr>
        </p:nvSpPr>
        <p:spPr>
          <a:xfrm>
            <a:off x="906277" y="858838"/>
            <a:ext cx="10379445" cy="1828800"/>
          </a:xfrm>
        </p:spPr>
        <p:txBody>
          <a:bodyPr>
            <a:noAutofit/>
          </a:bodyPr>
          <a:lstStyle/>
          <a:p>
            <a:r>
              <a:rPr lang="en-US" sz="5400" dirty="0">
                <a:latin typeface="Roboto" panose="02000000000000000000" pitchFamily="2" charset="0"/>
                <a:ea typeface="Roboto" panose="02000000000000000000" pitchFamily="2" charset="0"/>
                <a:cs typeface="Roboto" panose="02000000000000000000" pitchFamily="2" charset="0"/>
              </a:rPr>
              <a:t>Extending RISC-V Keystone to Include Efficient Secure Memory</a:t>
            </a:r>
          </a:p>
        </p:txBody>
      </p:sp>
      <p:sp>
        <p:nvSpPr>
          <p:cNvPr id="3" name="Subtitle 2">
            <a:extLst>
              <a:ext uri="{FF2B5EF4-FFF2-40B4-BE49-F238E27FC236}">
                <a16:creationId xmlns:a16="http://schemas.microsoft.com/office/drawing/2014/main" id="{B05D632F-C7B7-11F8-F4FE-C64CD6253309}"/>
              </a:ext>
            </a:extLst>
          </p:cNvPr>
          <p:cNvSpPr>
            <a:spLocks noGrp="1"/>
          </p:cNvSpPr>
          <p:nvPr>
            <p:ph type="subTitle" idx="4294967295"/>
          </p:nvPr>
        </p:nvSpPr>
        <p:spPr>
          <a:xfrm>
            <a:off x="1507067" y="3178704"/>
            <a:ext cx="9160932" cy="2820458"/>
          </a:xfrm>
        </p:spPr>
        <p:txBody>
          <a:bodyPr>
            <a:noAutofit/>
          </a:bodyPr>
          <a:lstStyle/>
          <a:p>
            <a:r>
              <a:rPr lang="en-US" sz="3200" b="1" dirty="0">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Zach Moolman</a:t>
            </a:r>
            <a:r>
              <a:rPr lang="en-US" sz="3200" dirty="0">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  </a:t>
            </a:r>
          </a:p>
          <a:p>
            <a:r>
              <a:rPr lang="en-US" sz="3200" dirty="0">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Tamara </a:t>
            </a:r>
            <a:r>
              <a:rPr lang="en-US" sz="3200" dirty="0" err="1">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Silbergleit</a:t>
            </a:r>
            <a:r>
              <a:rPr lang="en-US" sz="3200" dirty="0">
                <a:solidFill>
                  <a:schemeClr val="accent1">
                    <a:lumMod val="60000"/>
                    <a:lumOff val="40000"/>
                  </a:schemeClr>
                </a:solidFill>
                <a:latin typeface="Roboto" panose="02000000000000000000" pitchFamily="2" charset="0"/>
                <a:ea typeface="Roboto" panose="02000000000000000000" pitchFamily="2" charset="0"/>
                <a:cs typeface="Roboto" panose="02000000000000000000" pitchFamily="2" charset="0"/>
              </a:rPr>
              <a:t> Lehman</a:t>
            </a:r>
          </a:p>
        </p:txBody>
      </p:sp>
      <p:pic>
        <p:nvPicPr>
          <p:cNvPr id="11" name="Graphic 10">
            <a:extLst>
              <a:ext uri="{FF2B5EF4-FFF2-40B4-BE49-F238E27FC236}">
                <a16:creationId xmlns:a16="http://schemas.microsoft.com/office/drawing/2014/main" id="{8510C229-AF9B-4BA3-880D-B1C9CCC93C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5314" y="6440688"/>
            <a:ext cx="2882226" cy="265643"/>
          </a:xfrm>
          <a:prstGeom prst="rect">
            <a:avLst/>
          </a:prstGeom>
        </p:spPr>
      </p:pic>
      <p:sp>
        <p:nvSpPr>
          <p:cNvPr id="12" name="TextBox 11">
            <a:extLst>
              <a:ext uri="{FF2B5EF4-FFF2-40B4-BE49-F238E27FC236}">
                <a16:creationId xmlns:a16="http://schemas.microsoft.com/office/drawing/2014/main" id="{D1BF193D-42D8-B747-B4AF-992318761430}"/>
              </a:ext>
            </a:extLst>
          </p:cNvPr>
          <p:cNvSpPr txBox="1"/>
          <p:nvPr/>
        </p:nvSpPr>
        <p:spPr>
          <a:xfrm>
            <a:off x="90854" y="6311900"/>
            <a:ext cx="4082561"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Electrical, Computer &amp; Energy Engineering</a:t>
            </a:r>
          </a:p>
          <a:p>
            <a:r>
              <a:rPr lang="en-US" sz="1400" dirty="0">
                <a:solidFill>
                  <a:schemeClr val="bg2">
                    <a:lumMod val="75000"/>
                  </a:schemeClr>
                </a:solidFill>
              </a:rPr>
              <a:t>College of </a:t>
            </a:r>
            <a:r>
              <a:rPr lang="en-US" sz="1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Engineering</a:t>
            </a:r>
            <a:r>
              <a:rPr lang="en-US" sz="1400" dirty="0">
                <a:solidFill>
                  <a:schemeClr val="bg2">
                    <a:lumMod val="75000"/>
                  </a:schemeClr>
                </a:solidFill>
              </a:rPr>
              <a:t> and Applied Science</a:t>
            </a:r>
          </a:p>
        </p:txBody>
      </p:sp>
      <p:pic>
        <p:nvPicPr>
          <p:cNvPr id="4" name="Picture 3">
            <a:extLst>
              <a:ext uri="{FF2B5EF4-FFF2-40B4-BE49-F238E27FC236}">
                <a16:creationId xmlns:a16="http://schemas.microsoft.com/office/drawing/2014/main" id="{E88109E2-BF10-AE65-7920-EEF2DB7FCCC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38896" r="32695"/>
          <a:stretch/>
        </p:blipFill>
        <p:spPr>
          <a:xfrm>
            <a:off x="5609136" y="5634137"/>
            <a:ext cx="973726" cy="1078241"/>
          </a:xfrm>
          <a:prstGeom prst="rect">
            <a:avLst/>
          </a:prstGeom>
        </p:spPr>
      </p:pic>
    </p:spTree>
    <p:extLst>
      <p:ext uri="{BB962C8B-B14F-4D97-AF65-F5344CB8AC3E}">
        <p14:creationId xmlns:p14="http://schemas.microsoft.com/office/powerpoint/2010/main" val="1652350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1C5D3-F5C1-81A6-7733-0ACC6218A25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39AE8E-43C7-D327-C502-A2FCA03FA857}"/>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10</a:t>
            </a:fld>
            <a:endParaRPr lang="en-US"/>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56F0F92-C350-DDC6-5071-405512FD3A65}"/>
              </a:ext>
            </a:extLst>
          </p:cNvPr>
          <p:cNvPicPr>
            <a:picLocks noChangeAspect="1"/>
          </p:cNvPicPr>
          <p:nvPr/>
        </p:nvPicPr>
        <p:blipFill>
          <a:blip r:embed="rId3"/>
          <a:stretch>
            <a:fillRect/>
          </a:stretch>
        </p:blipFill>
        <p:spPr>
          <a:xfrm>
            <a:off x="6981844" y="4061347"/>
            <a:ext cx="758227" cy="931524"/>
          </a:xfrm>
          <a:prstGeom prst="rect">
            <a:avLst/>
          </a:prstGeom>
        </p:spPr>
      </p:pic>
      <p:pic>
        <p:nvPicPr>
          <p:cNvPr id="1045" name="Picture Placeholder 5">
            <a:extLst>
              <a:ext uri="{FF2B5EF4-FFF2-40B4-BE49-F238E27FC236}">
                <a16:creationId xmlns:a16="http://schemas.microsoft.com/office/drawing/2014/main" id="{99EA2487-FC44-E4C3-B277-B869EFB6A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240" y="2998007"/>
            <a:ext cx="554786" cy="1063340"/>
          </a:xfrm>
          <a:prstGeom prst="rect">
            <a:avLst/>
          </a:prstGeom>
        </p:spPr>
      </p:pic>
      <p:pic>
        <p:nvPicPr>
          <p:cNvPr id="37" name="Picture 36">
            <a:extLst>
              <a:ext uri="{FF2B5EF4-FFF2-40B4-BE49-F238E27FC236}">
                <a16:creationId xmlns:a16="http://schemas.microsoft.com/office/drawing/2014/main" id="{8831CFA0-A0D9-7E1F-FC87-C265B9D8170C}"/>
              </a:ext>
            </a:extLst>
          </p:cNvPr>
          <p:cNvPicPr>
            <a:picLocks noChangeAspect="1"/>
          </p:cNvPicPr>
          <p:nvPr/>
        </p:nvPicPr>
        <p:blipFill>
          <a:blip r:embed="rId6"/>
          <a:stretch>
            <a:fillRect/>
          </a:stretch>
        </p:blipFill>
        <p:spPr>
          <a:xfrm>
            <a:off x="8697730" y="3038019"/>
            <a:ext cx="745050" cy="491658"/>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69FDF5A2-1F76-B1CB-D2F3-577498B04818}"/>
              </a:ext>
            </a:extLst>
          </p:cNvPr>
          <p:cNvPicPr>
            <a:picLocks noChangeAspect="1"/>
          </p:cNvPicPr>
          <p:nvPr/>
        </p:nvPicPr>
        <p:blipFill>
          <a:blip r:embed="rId7"/>
          <a:stretch>
            <a:fillRect/>
          </a:stretch>
        </p:blipFill>
        <p:spPr>
          <a:xfrm>
            <a:off x="6981844" y="2280481"/>
            <a:ext cx="606578" cy="832225"/>
          </a:xfrm>
          <a:prstGeom prst="rect">
            <a:avLst/>
          </a:prstGeom>
        </p:spPr>
      </p:pic>
      <p:sp>
        <p:nvSpPr>
          <p:cNvPr id="2" name="Content Placeholder 3">
            <a:extLst>
              <a:ext uri="{FF2B5EF4-FFF2-40B4-BE49-F238E27FC236}">
                <a16:creationId xmlns:a16="http://schemas.microsoft.com/office/drawing/2014/main" id="{A291D1AB-71C1-2ED3-4101-BBCF8A575F63}"/>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01657D5B-0E7B-8EC1-BD12-253BB76DF236}"/>
              </a:ext>
            </a:extLst>
          </p:cNvPr>
          <p:cNvSpPr txBox="1"/>
          <p:nvPr/>
        </p:nvSpPr>
        <p:spPr>
          <a:xfrm>
            <a:off x="705678" y="3726832"/>
            <a:ext cx="4673718" cy="3170099"/>
          </a:xfrm>
          <a:prstGeom prst="rect">
            <a:avLst/>
          </a:prstGeom>
          <a:noFill/>
        </p:spPr>
        <p:txBody>
          <a:bodyPr wrap="square" rtlCol="0">
            <a:spAutoFit/>
          </a:bodyPr>
          <a:lstStyle/>
          <a:p>
            <a:r>
              <a:rPr lang="en-US" sz="2000" b="1" dirty="0"/>
              <a:t>Device Security</a:t>
            </a:r>
          </a:p>
          <a:p>
            <a:endParaRPr lang="en-US" sz="2000" dirty="0"/>
          </a:p>
          <a:p>
            <a:r>
              <a:rPr lang="en-US" sz="2000" dirty="0"/>
              <a:t>Stolen</a:t>
            </a:r>
          </a:p>
          <a:p>
            <a:r>
              <a:rPr lang="en-US" sz="2000" dirty="0"/>
              <a:t>Remotely Access</a:t>
            </a:r>
          </a:p>
          <a:p>
            <a:r>
              <a:rPr lang="en-US" sz="2000" dirty="0"/>
              <a:t>Require additional security</a:t>
            </a:r>
          </a:p>
          <a:p>
            <a:pPr marL="342900" indent="-342900">
              <a:buFontTx/>
              <a:buChar char="-"/>
            </a:pPr>
            <a:r>
              <a:rPr lang="en-US" sz="2000" dirty="0"/>
              <a:t>Isolation (TEE)</a:t>
            </a:r>
          </a:p>
          <a:p>
            <a:pPr marL="342900" indent="-342900">
              <a:buFontTx/>
              <a:buChar char="-"/>
            </a:pPr>
            <a:r>
              <a:rPr lang="en-US" sz="2000" dirty="0"/>
              <a:t>Confidentiality and Integrity (Encryption)</a:t>
            </a:r>
          </a:p>
          <a:p>
            <a:endParaRPr lang="en-US" sz="2000" dirty="0"/>
          </a:p>
          <a:p>
            <a:pPr marL="0" indent="0">
              <a:buNone/>
            </a:pPr>
            <a:endParaRPr lang="en-US" sz="2000" dirty="0"/>
          </a:p>
        </p:txBody>
      </p:sp>
      <p:cxnSp>
        <p:nvCxnSpPr>
          <p:cNvPr id="12" name="Straight Connector 11">
            <a:extLst>
              <a:ext uri="{FF2B5EF4-FFF2-40B4-BE49-F238E27FC236}">
                <a16:creationId xmlns:a16="http://schemas.microsoft.com/office/drawing/2014/main" id="{081B76B2-DD88-DA3F-4F31-C15F16156FAA}"/>
              </a:ext>
            </a:extLst>
          </p:cNvPr>
          <p:cNvCxnSpPr>
            <a:cxnSpLocks/>
          </p:cNvCxnSpPr>
          <p:nvPr/>
        </p:nvCxnSpPr>
        <p:spPr>
          <a:xfrm>
            <a:off x="6578600" y="3529677"/>
            <a:ext cx="170387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06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AA0B-03CC-7C14-187E-5695F33E276F}"/>
              </a:ext>
            </a:extLst>
          </p:cNvPr>
          <p:cNvSpPr>
            <a:spLocks noGrp="1"/>
          </p:cNvSpPr>
          <p:nvPr>
            <p:ph type="ctrTitle"/>
          </p:nvPr>
        </p:nvSpPr>
        <p:spPr>
          <a:xfrm>
            <a:off x="243703" y="360530"/>
            <a:ext cx="11836400" cy="368738"/>
          </a:xfrm>
        </p:spPr>
        <p:txBody>
          <a:bodyPr>
            <a:noAutofit/>
          </a:bodyPr>
          <a:lstStyle/>
          <a:p>
            <a:pPr algn="ctr"/>
            <a:r>
              <a:rPr lang="en-US" sz="2000" b="0" dirty="0"/>
              <a:t>Extending RISC-V </a:t>
            </a:r>
            <a:r>
              <a:rPr lang="en-US" sz="2000" b="0" dirty="0">
                <a:solidFill>
                  <a:schemeClr val="accent1">
                    <a:lumMod val="60000"/>
                    <a:lumOff val="40000"/>
                  </a:schemeClr>
                </a:solidFill>
              </a:rPr>
              <a:t>Keystone</a:t>
            </a:r>
            <a:r>
              <a:rPr lang="en-US" sz="2000" b="0" dirty="0"/>
              <a:t> To Include Efficient Secure Memory</a:t>
            </a:r>
          </a:p>
        </p:txBody>
      </p:sp>
      <p:sp>
        <p:nvSpPr>
          <p:cNvPr id="3" name="Slide Number Placeholder 2">
            <a:extLst>
              <a:ext uri="{FF2B5EF4-FFF2-40B4-BE49-F238E27FC236}">
                <a16:creationId xmlns:a16="http://schemas.microsoft.com/office/drawing/2014/main" id="{14BBF29A-EECC-7C70-31F5-B7B865F8364B}"/>
              </a:ext>
            </a:extLst>
          </p:cNvPr>
          <p:cNvSpPr>
            <a:spLocks noGrp="1"/>
          </p:cNvSpPr>
          <p:nvPr>
            <p:ph type="sldNum" sz="quarter" idx="12"/>
          </p:nvPr>
        </p:nvSpPr>
        <p:spPr/>
        <p:txBody>
          <a:bodyPr/>
          <a:lstStyle/>
          <a:p>
            <a:fld id="{375BC74E-FBC8-1143-9F87-83458D037549}" type="slidenum">
              <a:rPr lang="en-US" smtClean="0"/>
              <a:t>11</a:t>
            </a:fld>
            <a:endParaRPr lang="en-US"/>
          </a:p>
        </p:txBody>
      </p:sp>
      <p:sp>
        <p:nvSpPr>
          <p:cNvPr id="4" name="Content Placeholder 3">
            <a:extLst>
              <a:ext uri="{FF2B5EF4-FFF2-40B4-BE49-F238E27FC236}">
                <a16:creationId xmlns:a16="http://schemas.microsoft.com/office/drawing/2014/main" id="{AB4C7FCC-7F9E-5DA2-E12E-28DCFFDFF7F6}"/>
              </a:ext>
            </a:extLst>
          </p:cNvPr>
          <p:cNvSpPr>
            <a:spLocks noGrp="1"/>
          </p:cNvSpPr>
          <p:nvPr>
            <p:ph idx="1"/>
          </p:nvPr>
        </p:nvSpPr>
        <p:spPr>
          <a:xfrm>
            <a:off x="177800" y="1474572"/>
            <a:ext cx="5918200" cy="4352296"/>
          </a:xfrm>
        </p:spPr>
        <p:txBody>
          <a:bodyPr>
            <a:normAutofit/>
          </a:bodyPr>
          <a:lstStyle/>
          <a:p>
            <a:pPr marL="0" indent="0">
              <a:buNone/>
            </a:pPr>
            <a:r>
              <a:rPr lang="en-US" sz="2400" dirty="0"/>
              <a:t>Trusted Execution Environments (TEEs) </a:t>
            </a:r>
          </a:p>
          <a:p>
            <a:pPr>
              <a:buFont typeface="Wingdings" pitchFamily="2" charset="2"/>
              <a:buChar char="v"/>
            </a:pPr>
            <a:r>
              <a:rPr lang="en-US" sz="2400" dirty="0"/>
              <a:t>What is a TEE?</a:t>
            </a:r>
          </a:p>
          <a:p>
            <a:pPr lvl="1">
              <a:buFont typeface="Wingdings" pitchFamily="2" charset="2"/>
              <a:buChar char="§"/>
            </a:pPr>
            <a:r>
              <a:rPr lang="en-US" sz="2000" dirty="0"/>
              <a:t>Isolation</a:t>
            </a:r>
          </a:p>
          <a:p>
            <a:pPr lvl="1">
              <a:buFont typeface="Wingdings" pitchFamily="2" charset="2"/>
              <a:buChar char="§"/>
            </a:pPr>
            <a:r>
              <a:rPr lang="en-US" sz="2000" dirty="0"/>
              <a:t>Privileged Software (OS)</a:t>
            </a:r>
          </a:p>
          <a:p>
            <a:pPr lvl="1">
              <a:buFont typeface="Wingdings" pitchFamily="2" charset="2"/>
              <a:buChar char="§"/>
            </a:pPr>
            <a:r>
              <a:rPr lang="en-US" sz="2000" dirty="0"/>
              <a:t>Attestation Hardware &amp; Software </a:t>
            </a:r>
          </a:p>
          <a:p>
            <a:pPr lvl="1">
              <a:buFont typeface="Wingdings" pitchFamily="2" charset="2"/>
              <a:buChar char="§"/>
            </a:pPr>
            <a:r>
              <a:rPr lang="en-US" sz="2000" dirty="0"/>
              <a:t>Trust Chip/SoC Boundary</a:t>
            </a:r>
            <a:endParaRPr lang="en-US" sz="2400" dirty="0"/>
          </a:p>
          <a:p>
            <a:pPr>
              <a:buFont typeface="Wingdings" pitchFamily="2" charset="2"/>
              <a:buChar char="v"/>
            </a:pPr>
            <a:r>
              <a:rPr lang="en-US" sz="2400" dirty="0"/>
              <a:t>Commercial TEEs</a:t>
            </a:r>
          </a:p>
          <a:p>
            <a:pPr lvl="1">
              <a:buFont typeface="Wingdings" pitchFamily="2" charset="2"/>
              <a:buChar char="§"/>
            </a:pPr>
            <a:r>
              <a:rPr lang="en-US" sz="2000" dirty="0"/>
              <a:t>Intel SGX – Large TCB</a:t>
            </a:r>
          </a:p>
          <a:p>
            <a:pPr lvl="1">
              <a:buFont typeface="Wingdings" pitchFamily="2" charset="2"/>
              <a:buChar char="§"/>
            </a:pPr>
            <a:r>
              <a:rPr lang="en-US" sz="2000" dirty="0"/>
              <a:t>Arm </a:t>
            </a:r>
            <a:r>
              <a:rPr lang="en-US" sz="2000" dirty="0" err="1"/>
              <a:t>TrustZone</a:t>
            </a:r>
            <a:r>
              <a:rPr lang="en-US" sz="2000" dirty="0"/>
              <a:t> – Two Worlds</a:t>
            </a:r>
          </a:p>
          <a:p>
            <a:pPr marL="0" indent="0">
              <a:buNone/>
            </a:pPr>
            <a:endParaRPr lang="en-US" sz="2400" dirty="0"/>
          </a:p>
        </p:txBody>
      </p:sp>
      <p:sp>
        <p:nvSpPr>
          <p:cNvPr id="6" name="Title 1">
            <a:extLst>
              <a:ext uri="{FF2B5EF4-FFF2-40B4-BE49-F238E27FC236}">
                <a16:creationId xmlns:a16="http://schemas.microsoft.com/office/drawing/2014/main" id="{C0B10377-F4B8-9C29-8651-0B4951CB92AB}"/>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Tree>
    <p:extLst>
      <p:ext uri="{BB962C8B-B14F-4D97-AF65-F5344CB8AC3E}">
        <p14:creationId xmlns:p14="http://schemas.microsoft.com/office/powerpoint/2010/main" val="84956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7C230-F546-6A77-9EBF-7C80FD426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FA8D9B-5417-26E8-B102-A1FAB7B990BC}"/>
              </a:ext>
            </a:extLst>
          </p:cNvPr>
          <p:cNvSpPr>
            <a:spLocks noGrp="1"/>
          </p:cNvSpPr>
          <p:nvPr>
            <p:ph type="ctrTitle"/>
          </p:nvPr>
        </p:nvSpPr>
        <p:spPr>
          <a:xfrm>
            <a:off x="243703" y="360530"/>
            <a:ext cx="11836400" cy="368738"/>
          </a:xfrm>
        </p:spPr>
        <p:txBody>
          <a:bodyPr>
            <a:noAutofit/>
          </a:bodyPr>
          <a:lstStyle/>
          <a:p>
            <a:pPr algn="ctr"/>
            <a:r>
              <a:rPr lang="en-US" sz="2000" b="0" dirty="0"/>
              <a:t>Extending RISC-V </a:t>
            </a:r>
            <a:r>
              <a:rPr lang="en-US" sz="2000" b="0" dirty="0">
                <a:solidFill>
                  <a:schemeClr val="accent1">
                    <a:lumMod val="60000"/>
                    <a:lumOff val="40000"/>
                  </a:schemeClr>
                </a:solidFill>
              </a:rPr>
              <a:t>Keystone</a:t>
            </a:r>
            <a:r>
              <a:rPr lang="en-US" sz="2000" b="0" dirty="0"/>
              <a:t> To Include Efficient Secure Memory</a:t>
            </a:r>
          </a:p>
        </p:txBody>
      </p:sp>
      <p:sp>
        <p:nvSpPr>
          <p:cNvPr id="3" name="Slide Number Placeholder 2">
            <a:extLst>
              <a:ext uri="{FF2B5EF4-FFF2-40B4-BE49-F238E27FC236}">
                <a16:creationId xmlns:a16="http://schemas.microsoft.com/office/drawing/2014/main" id="{34A1B302-DFC3-93D1-4667-08A327A2A3AE}"/>
              </a:ext>
            </a:extLst>
          </p:cNvPr>
          <p:cNvSpPr>
            <a:spLocks noGrp="1"/>
          </p:cNvSpPr>
          <p:nvPr>
            <p:ph type="sldNum" sz="quarter" idx="12"/>
          </p:nvPr>
        </p:nvSpPr>
        <p:spPr/>
        <p:txBody>
          <a:bodyPr/>
          <a:lstStyle/>
          <a:p>
            <a:fld id="{375BC74E-FBC8-1143-9F87-83458D037549}" type="slidenum">
              <a:rPr lang="en-US" smtClean="0"/>
              <a:t>12</a:t>
            </a:fld>
            <a:endParaRPr lang="en-US"/>
          </a:p>
        </p:txBody>
      </p:sp>
      <p:sp>
        <p:nvSpPr>
          <p:cNvPr id="4" name="Content Placeholder 3">
            <a:extLst>
              <a:ext uri="{FF2B5EF4-FFF2-40B4-BE49-F238E27FC236}">
                <a16:creationId xmlns:a16="http://schemas.microsoft.com/office/drawing/2014/main" id="{A8F6395D-EF6D-16F0-B643-82529566FFB7}"/>
              </a:ext>
            </a:extLst>
          </p:cNvPr>
          <p:cNvSpPr>
            <a:spLocks noGrp="1"/>
          </p:cNvSpPr>
          <p:nvPr>
            <p:ph idx="1"/>
          </p:nvPr>
        </p:nvSpPr>
        <p:spPr>
          <a:xfrm>
            <a:off x="177800" y="1474572"/>
            <a:ext cx="5918200" cy="4352296"/>
          </a:xfrm>
        </p:spPr>
        <p:txBody>
          <a:bodyPr>
            <a:normAutofit/>
          </a:bodyPr>
          <a:lstStyle/>
          <a:p>
            <a:pPr marL="0" indent="0">
              <a:buNone/>
            </a:pPr>
            <a:r>
              <a:rPr lang="en-US" sz="2400" dirty="0"/>
              <a:t>Keystone</a:t>
            </a:r>
          </a:p>
          <a:p>
            <a:pPr>
              <a:buFont typeface="Wingdings" pitchFamily="2" charset="2"/>
              <a:buChar char="v"/>
            </a:pPr>
            <a:r>
              <a:rPr lang="en-US" sz="2400" dirty="0" err="1"/>
              <a:t>Dayeol</a:t>
            </a:r>
            <a:r>
              <a:rPr lang="en-US" sz="2400" dirty="0"/>
              <a:t> Lee</a:t>
            </a:r>
          </a:p>
          <a:p>
            <a:pPr>
              <a:buFont typeface="Wingdings" pitchFamily="2" charset="2"/>
              <a:buChar char="v"/>
            </a:pPr>
            <a:r>
              <a:rPr lang="en-US" sz="2400" dirty="0"/>
              <a:t>Thread Model</a:t>
            </a:r>
          </a:p>
          <a:p>
            <a:pPr>
              <a:buFont typeface="Wingdings" pitchFamily="2" charset="2"/>
              <a:buChar char="v"/>
            </a:pPr>
            <a:r>
              <a:rPr lang="en-US" sz="2400" dirty="0"/>
              <a:t>Open Source</a:t>
            </a:r>
          </a:p>
          <a:p>
            <a:pPr>
              <a:buFont typeface="Wingdings" pitchFamily="2" charset="2"/>
              <a:buChar char="v"/>
            </a:pPr>
            <a:r>
              <a:rPr lang="en-US" sz="2400" dirty="0"/>
              <a:t>Custom TEE</a:t>
            </a:r>
          </a:p>
          <a:p>
            <a:pPr>
              <a:buFont typeface="Wingdings" pitchFamily="2" charset="2"/>
              <a:buChar char="v"/>
            </a:pPr>
            <a:endParaRPr lang="en-US" sz="2400" dirty="0"/>
          </a:p>
          <a:p>
            <a:pPr>
              <a:buFont typeface="Wingdings" pitchFamily="2" charset="2"/>
              <a:buChar char="v"/>
            </a:pPr>
            <a:endParaRPr lang="en-US" sz="2400" dirty="0"/>
          </a:p>
          <a:p>
            <a:pPr marL="0" indent="0">
              <a:buNone/>
            </a:pPr>
            <a:endParaRPr lang="en-US" sz="2400" dirty="0"/>
          </a:p>
        </p:txBody>
      </p:sp>
      <p:sp>
        <p:nvSpPr>
          <p:cNvPr id="6" name="Title 1">
            <a:extLst>
              <a:ext uri="{FF2B5EF4-FFF2-40B4-BE49-F238E27FC236}">
                <a16:creationId xmlns:a16="http://schemas.microsoft.com/office/drawing/2014/main" id="{2200DE3E-41C0-465B-7947-C4744E72F3ED}"/>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1" name="Picture 10" descr="A screenshot of a computer&#10;&#10;Description automatically generated">
            <a:extLst>
              <a:ext uri="{FF2B5EF4-FFF2-40B4-BE49-F238E27FC236}">
                <a16:creationId xmlns:a16="http://schemas.microsoft.com/office/drawing/2014/main" id="{4F16AB7B-72E9-7F62-BD52-F182B184C3E7}"/>
              </a:ext>
            </a:extLst>
          </p:cNvPr>
          <p:cNvPicPr>
            <a:picLocks noChangeAspect="1"/>
          </p:cNvPicPr>
          <p:nvPr/>
        </p:nvPicPr>
        <p:blipFill>
          <a:blip r:embed="rId3"/>
          <a:stretch>
            <a:fillRect/>
          </a:stretch>
        </p:blipFill>
        <p:spPr>
          <a:xfrm>
            <a:off x="4379825" y="951579"/>
            <a:ext cx="5678645" cy="4221198"/>
          </a:xfrm>
          <a:prstGeom prst="rect">
            <a:avLst/>
          </a:prstGeom>
        </p:spPr>
      </p:pic>
      <p:sp>
        <p:nvSpPr>
          <p:cNvPr id="14" name="TextBox 13">
            <a:extLst>
              <a:ext uri="{FF2B5EF4-FFF2-40B4-BE49-F238E27FC236}">
                <a16:creationId xmlns:a16="http://schemas.microsoft.com/office/drawing/2014/main" id="{228FB9E7-5211-EE98-2C64-93398FBDEFC3}"/>
              </a:ext>
            </a:extLst>
          </p:cNvPr>
          <p:cNvSpPr txBox="1"/>
          <p:nvPr/>
        </p:nvSpPr>
        <p:spPr>
          <a:xfrm>
            <a:off x="243703" y="6349861"/>
            <a:ext cx="10748975" cy="461665"/>
          </a:xfrm>
          <a:prstGeom prst="rect">
            <a:avLst/>
          </a:prstGeom>
          <a:noFill/>
        </p:spPr>
        <p:txBody>
          <a:bodyPr wrap="square" rtlCol="0">
            <a:spAutoFit/>
          </a:bodyPr>
          <a:lstStyle/>
          <a:p>
            <a:r>
              <a:rPr lang="en-US" sz="1200" dirty="0"/>
              <a:t>Lee, D., </a:t>
            </a:r>
            <a:r>
              <a:rPr lang="en-US" sz="1200" dirty="0" err="1"/>
              <a:t>Kohlbrenner</a:t>
            </a:r>
            <a:r>
              <a:rPr lang="en-US" sz="1200" dirty="0"/>
              <a:t>, D., Shinde, S., </a:t>
            </a:r>
            <a:r>
              <a:rPr lang="en-US" sz="1200" dirty="0" err="1"/>
              <a:t>Asanović</a:t>
            </a:r>
            <a:r>
              <a:rPr lang="en-US" sz="1200" dirty="0"/>
              <a:t>, K., and Song, D. Keystone: </a:t>
            </a:r>
            <a:r>
              <a:rPr lang="en-US" sz="1200" dirty="0" err="1"/>
              <a:t>Anopen</a:t>
            </a:r>
            <a:r>
              <a:rPr lang="en-US" sz="1200" dirty="0"/>
              <a:t> framework for architecting trusted execution environments. In Proceedings of the Fifteenth European Conference on Computer Systems (2020), pp. 1–16.</a:t>
            </a:r>
          </a:p>
        </p:txBody>
      </p:sp>
    </p:spTree>
    <p:extLst>
      <p:ext uri="{BB962C8B-B14F-4D97-AF65-F5344CB8AC3E}">
        <p14:creationId xmlns:p14="http://schemas.microsoft.com/office/powerpoint/2010/main" val="151662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F1D05-C12B-428B-283D-4648D7F8B4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B5BC0-14AA-9D42-BE63-CE02CA328A9F}"/>
              </a:ext>
            </a:extLst>
          </p:cNvPr>
          <p:cNvSpPr>
            <a:spLocks noGrp="1"/>
          </p:cNvSpPr>
          <p:nvPr>
            <p:ph type="ctrTitle"/>
          </p:nvPr>
        </p:nvSpPr>
        <p:spPr>
          <a:xfrm>
            <a:off x="243703" y="360530"/>
            <a:ext cx="11836400" cy="368738"/>
          </a:xfrm>
        </p:spPr>
        <p:txBody>
          <a:bodyPr>
            <a:noAutofit/>
          </a:bodyPr>
          <a:lstStyle/>
          <a:p>
            <a:pPr algn="ctr"/>
            <a:r>
              <a:rPr lang="en-US" sz="2000" b="0" dirty="0"/>
              <a:t>Extending </a:t>
            </a:r>
            <a:r>
              <a:rPr lang="en-US" sz="2000" b="0" dirty="0">
                <a:solidFill>
                  <a:schemeClr val="accent1">
                    <a:lumMod val="60000"/>
                    <a:lumOff val="40000"/>
                  </a:schemeClr>
                </a:solidFill>
              </a:rPr>
              <a:t>RISC-V</a:t>
            </a:r>
            <a:r>
              <a:rPr lang="en-US" sz="2000" b="0" dirty="0"/>
              <a:t> Keystone To Include Efficient Secure Memory</a:t>
            </a:r>
          </a:p>
        </p:txBody>
      </p:sp>
      <p:sp>
        <p:nvSpPr>
          <p:cNvPr id="3" name="Slide Number Placeholder 2">
            <a:extLst>
              <a:ext uri="{FF2B5EF4-FFF2-40B4-BE49-F238E27FC236}">
                <a16:creationId xmlns:a16="http://schemas.microsoft.com/office/drawing/2014/main" id="{57510A39-51E8-F004-BFB5-2CB9B7425115}"/>
              </a:ext>
            </a:extLst>
          </p:cNvPr>
          <p:cNvSpPr>
            <a:spLocks noGrp="1"/>
          </p:cNvSpPr>
          <p:nvPr>
            <p:ph type="sldNum" sz="quarter" idx="12"/>
          </p:nvPr>
        </p:nvSpPr>
        <p:spPr/>
        <p:txBody>
          <a:bodyPr/>
          <a:lstStyle/>
          <a:p>
            <a:fld id="{375BC74E-FBC8-1143-9F87-83458D037549}" type="slidenum">
              <a:rPr lang="en-US" smtClean="0"/>
              <a:t>13</a:t>
            </a:fld>
            <a:endParaRPr lang="en-US"/>
          </a:p>
        </p:txBody>
      </p:sp>
      <p:sp>
        <p:nvSpPr>
          <p:cNvPr id="4" name="Content Placeholder 3">
            <a:extLst>
              <a:ext uri="{FF2B5EF4-FFF2-40B4-BE49-F238E27FC236}">
                <a16:creationId xmlns:a16="http://schemas.microsoft.com/office/drawing/2014/main" id="{21B109EA-003F-B2E5-6C3C-5EC4E9AE3CD5}"/>
              </a:ext>
            </a:extLst>
          </p:cNvPr>
          <p:cNvSpPr>
            <a:spLocks noGrp="1"/>
          </p:cNvSpPr>
          <p:nvPr>
            <p:ph idx="1"/>
          </p:nvPr>
        </p:nvSpPr>
        <p:spPr>
          <a:xfrm>
            <a:off x="177800" y="1474572"/>
            <a:ext cx="5560848" cy="4835740"/>
          </a:xfrm>
        </p:spPr>
        <p:txBody>
          <a:bodyPr/>
          <a:lstStyle/>
          <a:p>
            <a:pPr marL="0" indent="0">
              <a:buNone/>
            </a:pPr>
            <a:r>
              <a:rPr lang="en-US" sz="2400" dirty="0"/>
              <a:t>RISC-V</a:t>
            </a:r>
          </a:p>
          <a:p>
            <a:pPr>
              <a:buFont typeface="Wingdings" pitchFamily="2" charset="2"/>
              <a:buChar char="v"/>
            </a:pPr>
            <a:r>
              <a:rPr lang="en-US" sz="2400" dirty="0"/>
              <a:t>Privileged Levels</a:t>
            </a:r>
          </a:p>
          <a:p>
            <a:pPr lvl="1">
              <a:buFont typeface="Wingdings" pitchFamily="2" charset="2"/>
              <a:buChar char="§"/>
            </a:pPr>
            <a:r>
              <a:rPr lang="en-US" sz="2000" dirty="0"/>
              <a:t>User</a:t>
            </a:r>
          </a:p>
          <a:p>
            <a:pPr lvl="1">
              <a:buFont typeface="Wingdings" pitchFamily="2" charset="2"/>
              <a:buChar char="§"/>
            </a:pPr>
            <a:r>
              <a:rPr lang="en-US" sz="2000" dirty="0"/>
              <a:t>Supervisory</a:t>
            </a:r>
          </a:p>
          <a:p>
            <a:pPr lvl="1">
              <a:buFont typeface="Wingdings" pitchFamily="2" charset="2"/>
              <a:buChar char="§"/>
            </a:pPr>
            <a:r>
              <a:rPr lang="en-US" sz="2000" dirty="0"/>
              <a:t>Reserved (Hypervisor)</a:t>
            </a:r>
          </a:p>
          <a:p>
            <a:pPr lvl="1">
              <a:buFont typeface="Wingdings" pitchFamily="2" charset="2"/>
              <a:buChar char="§"/>
            </a:pPr>
            <a:r>
              <a:rPr lang="en-US" sz="2000" b="1" dirty="0"/>
              <a:t>Machine</a:t>
            </a:r>
          </a:p>
          <a:p>
            <a:pPr>
              <a:buFont typeface="Wingdings" pitchFamily="2" charset="2"/>
              <a:buChar char="v"/>
            </a:pPr>
            <a:r>
              <a:rPr lang="en-US" sz="2400" dirty="0"/>
              <a:t>Control Status Registers (CSR)</a:t>
            </a:r>
          </a:p>
          <a:p>
            <a:pPr lvl="1">
              <a:buFont typeface="Wingdings" pitchFamily="2" charset="2"/>
              <a:buChar char="§"/>
            </a:pPr>
            <a:r>
              <a:rPr lang="en-US" sz="2000" dirty="0"/>
              <a:t>Physical Memory Protection (PMP)</a:t>
            </a:r>
          </a:p>
          <a:p>
            <a:endParaRPr lang="en-US" sz="2400" dirty="0"/>
          </a:p>
        </p:txBody>
      </p:sp>
      <p:sp>
        <p:nvSpPr>
          <p:cNvPr id="6" name="Title 1">
            <a:extLst>
              <a:ext uri="{FF2B5EF4-FFF2-40B4-BE49-F238E27FC236}">
                <a16:creationId xmlns:a16="http://schemas.microsoft.com/office/drawing/2014/main" id="{48AE34BF-6EDB-0C08-0336-7226652F2CD0}"/>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Tree>
    <p:extLst>
      <p:ext uri="{BB962C8B-B14F-4D97-AF65-F5344CB8AC3E}">
        <p14:creationId xmlns:p14="http://schemas.microsoft.com/office/powerpoint/2010/main" val="303791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44327-1890-46F5-788A-2004B91B6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8580E-D84E-38DD-69F6-AAF8733CEDB4}"/>
              </a:ext>
            </a:extLst>
          </p:cNvPr>
          <p:cNvSpPr>
            <a:spLocks noGrp="1"/>
          </p:cNvSpPr>
          <p:nvPr>
            <p:ph type="ctrTitle"/>
          </p:nvPr>
        </p:nvSpPr>
        <p:spPr>
          <a:xfrm>
            <a:off x="243703" y="360530"/>
            <a:ext cx="11836400" cy="368738"/>
          </a:xfrm>
        </p:spPr>
        <p:txBody>
          <a:bodyPr>
            <a:noAutofit/>
          </a:bodyPr>
          <a:lstStyle/>
          <a:p>
            <a:pPr algn="ctr"/>
            <a:r>
              <a:rPr lang="en-US" sz="2000" b="0" dirty="0"/>
              <a:t>Extending RISC-V Keystone Include Efficient </a:t>
            </a:r>
            <a:r>
              <a:rPr lang="en-US" sz="2000" b="0" dirty="0">
                <a:solidFill>
                  <a:schemeClr val="accent1">
                    <a:lumMod val="40000"/>
                    <a:lumOff val="60000"/>
                  </a:schemeClr>
                </a:solidFill>
              </a:rPr>
              <a:t>Secure Memory</a:t>
            </a:r>
          </a:p>
        </p:txBody>
      </p:sp>
      <p:sp>
        <p:nvSpPr>
          <p:cNvPr id="3" name="Slide Number Placeholder 2">
            <a:extLst>
              <a:ext uri="{FF2B5EF4-FFF2-40B4-BE49-F238E27FC236}">
                <a16:creationId xmlns:a16="http://schemas.microsoft.com/office/drawing/2014/main" id="{24C72C78-968D-33BC-12F5-0F35BFCE0DB5}"/>
              </a:ext>
            </a:extLst>
          </p:cNvPr>
          <p:cNvSpPr>
            <a:spLocks noGrp="1"/>
          </p:cNvSpPr>
          <p:nvPr>
            <p:ph type="sldNum" sz="quarter" idx="12"/>
          </p:nvPr>
        </p:nvSpPr>
        <p:spPr/>
        <p:txBody>
          <a:bodyPr/>
          <a:lstStyle/>
          <a:p>
            <a:fld id="{375BC74E-FBC8-1143-9F87-83458D037549}" type="slidenum">
              <a:rPr lang="en-US" smtClean="0"/>
              <a:t>14</a:t>
            </a:fld>
            <a:endParaRPr lang="en-US"/>
          </a:p>
        </p:txBody>
      </p:sp>
      <p:sp>
        <p:nvSpPr>
          <p:cNvPr id="4" name="Content Placeholder 3">
            <a:extLst>
              <a:ext uri="{FF2B5EF4-FFF2-40B4-BE49-F238E27FC236}">
                <a16:creationId xmlns:a16="http://schemas.microsoft.com/office/drawing/2014/main" id="{B4CE063D-8C81-F749-DC43-7A449E2E01F6}"/>
              </a:ext>
            </a:extLst>
          </p:cNvPr>
          <p:cNvSpPr>
            <a:spLocks noGrp="1"/>
          </p:cNvSpPr>
          <p:nvPr>
            <p:ph idx="1"/>
          </p:nvPr>
        </p:nvSpPr>
        <p:spPr>
          <a:xfrm>
            <a:off x="177800" y="1474572"/>
            <a:ext cx="5560848" cy="4835740"/>
          </a:xfrm>
        </p:spPr>
        <p:txBody>
          <a:bodyPr/>
          <a:lstStyle/>
          <a:p>
            <a:pPr marL="0" indent="0">
              <a:buNone/>
            </a:pPr>
            <a:r>
              <a:rPr lang="en-US" sz="2400" dirty="0"/>
              <a:t>Secure Memory</a:t>
            </a:r>
          </a:p>
          <a:p>
            <a:pPr lvl="1">
              <a:buFont typeface="Wingdings" pitchFamily="2" charset="2"/>
              <a:buChar char="v"/>
            </a:pPr>
            <a:r>
              <a:rPr lang="en-US" sz="2000" dirty="0"/>
              <a:t>Isolation is not enough</a:t>
            </a:r>
          </a:p>
          <a:p>
            <a:pPr lvl="1">
              <a:buFont typeface="Wingdings" pitchFamily="2" charset="2"/>
              <a:buChar char="v"/>
            </a:pPr>
            <a:r>
              <a:rPr lang="en-US" sz="2000" dirty="0"/>
              <a:t>Confidentiality</a:t>
            </a:r>
          </a:p>
          <a:p>
            <a:pPr lvl="2">
              <a:buFont typeface="Wingdings" pitchFamily="2" charset="2"/>
              <a:buChar char="§"/>
            </a:pPr>
            <a:r>
              <a:rPr lang="en-US" sz="1600" dirty="0"/>
              <a:t>Protect sensitive data</a:t>
            </a:r>
          </a:p>
          <a:p>
            <a:pPr lvl="2">
              <a:buFont typeface="Wingdings" pitchFamily="2" charset="2"/>
              <a:buChar char="§"/>
            </a:pPr>
            <a:r>
              <a:rPr lang="en-US" sz="1600" dirty="0"/>
              <a:t>Counter-mode encryption</a:t>
            </a:r>
          </a:p>
          <a:p>
            <a:pPr lvl="2">
              <a:buFont typeface="Wingdings" pitchFamily="2" charset="2"/>
              <a:buChar char="§"/>
            </a:pPr>
            <a:r>
              <a:rPr lang="en-US" sz="1600" dirty="0"/>
              <a:t>Encryption is parallelized with data requests</a:t>
            </a:r>
          </a:p>
          <a:p>
            <a:pPr lvl="1">
              <a:buFont typeface="Wingdings" pitchFamily="2" charset="2"/>
              <a:buChar char="v"/>
            </a:pPr>
            <a:r>
              <a:rPr lang="en-US" sz="2000" dirty="0"/>
              <a:t>Data integrity </a:t>
            </a:r>
          </a:p>
          <a:p>
            <a:pPr lvl="2">
              <a:buFont typeface="Wingdings" pitchFamily="2" charset="2"/>
              <a:buChar char="§"/>
            </a:pPr>
            <a:r>
              <a:rPr lang="en-US" sz="1600" dirty="0"/>
              <a:t>Active attacks</a:t>
            </a:r>
          </a:p>
          <a:p>
            <a:pPr lvl="2">
              <a:buFont typeface="Wingdings" pitchFamily="2" charset="2"/>
              <a:buChar char="§"/>
            </a:pPr>
            <a:r>
              <a:rPr lang="en-US" sz="1600" dirty="0"/>
              <a:t>Bonsai Merkle trees</a:t>
            </a:r>
          </a:p>
          <a:p>
            <a:pPr lvl="2">
              <a:buFont typeface="Wingdings" pitchFamily="2" charset="2"/>
              <a:buChar char="v"/>
            </a:pPr>
            <a:endParaRPr lang="en-US" sz="1600" dirty="0"/>
          </a:p>
          <a:p>
            <a:pPr lvl="1">
              <a:buFont typeface="Wingdings" pitchFamily="2" charset="2"/>
              <a:buChar char="v"/>
            </a:pPr>
            <a:endParaRPr lang="en-US" sz="2000" dirty="0"/>
          </a:p>
          <a:p>
            <a:pPr lvl="1"/>
            <a:endParaRPr lang="en-US" sz="2000" dirty="0"/>
          </a:p>
          <a:p>
            <a:pPr lvl="1"/>
            <a:endParaRPr lang="en-US" sz="2000" dirty="0"/>
          </a:p>
        </p:txBody>
      </p:sp>
      <p:sp>
        <p:nvSpPr>
          <p:cNvPr id="6" name="Title 1">
            <a:extLst>
              <a:ext uri="{FF2B5EF4-FFF2-40B4-BE49-F238E27FC236}">
                <a16:creationId xmlns:a16="http://schemas.microsoft.com/office/drawing/2014/main" id="{D836F962-78FD-02DB-3A72-C264B7FB092C}"/>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7" name="TextBox 6">
            <a:extLst>
              <a:ext uri="{FF2B5EF4-FFF2-40B4-BE49-F238E27FC236}">
                <a16:creationId xmlns:a16="http://schemas.microsoft.com/office/drawing/2014/main" id="{607C7931-BDB2-D656-FE5A-D295E84281AF}"/>
              </a:ext>
            </a:extLst>
          </p:cNvPr>
          <p:cNvSpPr txBox="1"/>
          <p:nvPr/>
        </p:nvSpPr>
        <p:spPr>
          <a:xfrm>
            <a:off x="243703" y="6349861"/>
            <a:ext cx="10748975" cy="461665"/>
          </a:xfrm>
          <a:prstGeom prst="rect">
            <a:avLst/>
          </a:prstGeom>
          <a:noFill/>
        </p:spPr>
        <p:txBody>
          <a:bodyPr wrap="square" rtlCol="0">
            <a:spAutoFit/>
          </a:bodyPr>
          <a:lstStyle/>
          <a:p>
            <a:r>
              <a:rPr lang="en-US" sz="1200" dirty="0"/>
              <a:t>Rogers, B., Chhabra, S., </a:t>
            </a:r>
            <a:r>
              <a:rPr lang="en-US" sz="1200" dirty="0" err="1"/>
              <a:t>Prvulovic</a:t>
            </a:r>
            <a:r>
              <a:rPr lang="en-US" sz="1200" dirty="0"/>
              <a:t>, M., and </a:t>
            </a:r>
            <a:r>
              <a:rPr lang="en-US" sz="1200" dirty="0" err="1"/>
              <a:t>Solihin</a:t>
            </a:r>
            <a:r>
              <a:rPr lang="en-US" sz="1200" dirty="0"/>
              <a:t>, Y. Using address </a:t>
            </a:r>
            <a:r>
              <a:rPr lang="en-US" sz="1200" dirty="0" err="1"/>
              <a:t>inde</a:t>
            </a:r>
            <a:r>
              <a:rPr lang="en-US" sz="1200" dirty="0"/>
              <a:t>-pendent seed encryption and Bonsai Merkle trees to make secure processors</a:t>
            </a:r>
          </a:p>
          <a:p>
            <a:r>
              <a:rPr lang="en-US" sz="1200" dirty="0"/>
              <a:t>OS- and performance-friendly. In International Symposium on Microarchitecture(MICRO) (2007)</a:t>
            </a:r>
          </a:p>
        </p:txBody>
      </p:sp>
      <p:pic>
        <p:nvPicPr>
          <p:cNvPr id="9" name="Picture 8" descr="A screenshot of a computer screen&#10;&#10;Description automatically generated">
            <a:extLst>
              <a:ext uri="{FF2B5EF4-FFF2-40B4-BE49-F238E27FC236}">
                <a16:creationId xmlns:a16="http://schemas.microsoft.com/office/drawing/2014/main" id="{C3E9444B-AC69-F561-E9D4-21EF36A8ACA5}"/>
              </a:ext>
            </a:extLst>
          </p:cNvPr>
          <p:cNvPicPr>
            <a:picLocks noChangeAspect="1"/>
          </p:cNvPicPr>
          <p:nvPr/>
        </p:nvPicPr>
        <p:blipFill>
          <a:blip r:embed="rId3"/>
          <a:stretch>
            <a:fillRect/>
          </a:stretch>
        </p:blipFill>
        <p:spPr>
          <a:xfrm>
            <a:off x="6342264" y="1474572"/>
            <a:ext cx="4939239" cy="3657600"/>
          </a:xfrm>
          <a:prstGeom prst="rect">
            <a:avLst/>
          </a:prstGeom>
        </p:spPr>
      </p:pic>
    </p:spTree>
    <p:extLst>
      <p:ext uri="{BB962C8B-B14F-4D97-AF65-F5344CB8AC3E}">
        <p14:creationId xmlns:p14="http://schemas.microsoft.com/office/powerpoint/2010/main" val="2735235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411AA-10BA-4BEC-B2AD-D3D5F8616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52C68-D057-EB51-D544-A5C272FDBE03}"/>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40000"/>
                    <a:lumOff val="6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AA2DA3DE-BEAB-48D3-A4CA-149C3F7085AD}"/>
              </a:ext>
            </a:extLst>
          </p:cNvPr>
          <p:cNvSpPr>
            <a:spLocks noGrp="1"/>
          </p:cNvSpPr>
          <p:nvPr>
            <p:ph type="sldNum" sz="quarter" idx="12"/>
          </p:nvPr>
        </p:nvSpPr>
        <p:spPr/>
        <p:txBody>
          <a:bodyPr/>
          <a:lstStyle/>
          <a:p>
            <a:fld id="{375BC74E-FBC8-1143-9F87-83458D037549}" type="slidenum">
              <a:rPr lang="en-US" smtClean="0"/>
              <a:t>15</a:t>
            </a:fld>
            <a:endParaRPr lang="en-US"/>
          </a:p>
        </p:txBody>
      </p:sp>
      <p:sp>
        <p:nvSpPr>
          <p:cNvPr id="9" name="Content Placeholder 3">
            <a:extLst>
              <a:ext uri="{FF2B5EF4-FFF2-40B4-BE49-F238E27FC236}">
                <a16:creationId xmlns:a16="http://schemas.microsoft.com/office/drawing/2014/main" id="{7F00689D-2236-2C16-2504-E4B0AAA02A47}"/>
              </a:ext>
            </a:extLst>
          </p:cNvPr>
          <p:cNvSpPr>
            <a:spLocks noGrp="1"/>
          </p:cNvSpPr>
          <p:nvPr>
            <p:ph idx="1"/>
          </p:nvPr>
        </p:nvSpPr>
        <p:spPr>
          <a:xfrm>
            <a:off x="177800" y="1071508"/>
            <a:ext cx="5560848" cy="508755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Our Work</a:t>
            </a:r>
          </a:p>
          <a:p>
            <a:pPr marL="0" indent="0">
              <a:buNone/>
            </a:pPr>
            <a:r>
              <a:rPr lang="en-US" dirty="0"/>
              <a:t>	</a:t>
            </a:r>
          </a:p>
        </p:txBody>
      </p:sp>
    </p:spTree>
    <p:extLst>
      <p:ext uri="{BB962C8B-B14F-4D97-AF65-F5344CB8AC3E}">
        <p14:creationId xmlns:p14="http://schemas.microsoft.com/office/powerpoint/2010/main" val="832600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B727D-5ED2-A6FF-D1EA-611A606E7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57D7B-6C3F-F621-5F65-77A7F83B3054}"/>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40000"/>
                    <a:lumOff val="6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471CA56C-2265-349C-597E-D9AC64CCA236}"/>
              </a:ext>
            </a:extLst>
          </p:cNvPr>
          <p:cNvSpPr>
            <a:spLocks noGrp="1"/>
          </p:cNvSpPr>
          <p:nvPr>
            <p:ph type="sldNum" sz="quarter" idx="12"/>
          </p:nvPr>
        </p:nvSpPr>
        <p:spPr/>
        <p:txBody>
          <a:bodyPr/>
          <a:lstStyle/>
          <a:p>
            <a:fld id="{375BC74E-FBC8-1143-9F87-83458D037549}" type="slidenum">
              <a:rPr lang="en-US" smtClean="0"/>
              <a:t>16</a:t>
            </a:fld>
            <a:endParaRPr lang="en-US"/>
          </a:p>
        </p:txBody>
      </p:sp>
      <p:sp>
        <p:nvSpPr>
          <p:cNvPr id="7" name="Content Placeholder 3">
            <a:extLst>
              <a:ext uri="{FF2B5EF4-FFF2-40B4-BE49-F238E27FC236}">
                <a16:creationId xmlns:a16="http://schemas.microsoft.com/office/drawing/2014/main" id="{A005E149-B7C0-CF78-36BE-4D1A60518661}"/>
              </a:ext>
            </a:extLst>
          </p:cNvPr>
          <p:cNvSpPr txBox="1">
            <a:spLocks/>
          </p:cNvSpPr>
          <p:nvPr/>
        </p:nvSpPr>
        <p:spPr>
          <a:xfrm>
            <a:off x="177800" y="1474572"/>
            <a:ext cx="5560848" cy="483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t>Extending RISC-V</a:t>
            </a:r>
          </a:p>
          <a:p>
            <a:pPr>
              <a:buFont typeface="Wingdings" pitchFamily="2" charset="2"/>
              <a:buChar char="v"/>
            </a:pPr>
            <a:r>
              <a:rPr lang="en-US" sz="2000" dirty="0" err="1"/>
              <a:t>RocketChip</a:t>
            </a:r>
            <a:r>
              <a:rPr lang="en-US" sz="2000" dirty="0"/>
              <a:t> SoC</a:t>
            </a:r>
          </a:p>
          <a:p>
            <a:pPr>
              <a:buFont typeface="Wingdings" pitchFamily="2" charset="2"/>
              <a:buChar char="v"/>
            </a:pPr>
            <a:r>
              <a:rPr lang="en-US" sz="2000" dirty="0"/>
              <a:t>Building Secure Memory</a:t>
            </a:r>
          </a:p>
          <a:p>
            <a:pPr>
              <a:buFont typeface="Wingdings" pitchFamily="2" charset="2"/>
              <a:buChar char="v"/>
            </a:pPr>
            <a:r>
              <a:rPr lang="en-US" sz="2000" dirty="0"/>
              <a:t>FPGA</a:t>
            </a:r>
          </a:p>
          <a:p>
            <a:pPr>
              <a:buFont typeface="Wingdings" pitchFamily="2" charset="2"/>
              <a:buChar char="v"/>
            </a:pPr>
            <a:r>
              <a:rPr lang="en-US" sz="2000" dirty="0"/>
              <a:t>Extra dimension </a:t>
            </a:r>
          </a:p>
          <a:p>
            <a:pPr marL="0" indent="0">
              <a:buNone/>
            </a:pPr>
            <a:endParaRPr lang="en-US" sz="2000" dirty="0"/>
          </a:p>
          <a:p>
            <a:pPr lvl="2">
              <a:buFont typeface="Wingdings" pitchFamily="2" charset="2"/>
              <a:buChar char="v"/>
            </a:pPr>
            <a:endParaRPr lang="en-US" sz="1600" dirty="0"/>
          </a:p>
          <a:p>
            <a:pPr lvl="1">
              <a:buFont typeface="Wingdings" pitchFamily="2" charset="2"/>
              <a:buChar char="v"/>
            </a:pPr>
            <a:endParaRPr lang="en-US" sz="2000" dirty="0"/>
          </a:p>
        </p:txBody>
      </p:sp>
      <p:pic>
        <p:nvPicPr>
          <p:cNvPr id="4" name="Picture 3" descr="A diagram of a computer program&#10;&#10;Description automatically generated">
            <a:extLst>
              <a:ext uri="{FF2B5EF4-FFF2-40B4-BE49-F238E27FC236}">
                <a16:creationId xmlns:a16="http://schemas.microsoft.com/office/drawing/2014/main" id="{FE184703-E525-D80D-4BC7-F9D297F4E295}"/>
              </a:ext>
            </a:extLst>
          </p:cNvPr>
          <p:cNvPicPr>
            <a:picLocks noChangeAspect="1"/>
          </p:cNvPicPr>
          <p:nvPr/>
        </p:nvPicPr>
        <p:blipFill>
          <a:blip r:embed="rId3"/>
          <a:stretch>
            <a:fillRect/>
          </a:stretch>
        </p:blipFill>
        <p:spPr>
          <a:xfrm>
            <a:off x="4389120" y="731520"/>
            <a:ext cx="6161650" cy="5486400"/>
          </a:xfrm>
          <a:prstGeom prst="rect">
            <a:avLst/>
          </a:prstGeom>
        </p:spPr>
      </p:pic>
    </p:spTree>
    <p:extLst>
      <p:ext uri="{BB962C8B-B14F-4D97-AF65-F5344CB8AC3E}">
        <p14:creationId xmlns:p14="http://schemas.microsoft.com/office/powerpoint/2010/main" val="2253166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7F620-1A2E-ED06-6235-6F7BF115AD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B22DF-82F0-66E2-1ECB-014B2A525574}"/>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40000"/>
                    <a:lumOff val="6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1F4A75B2-2AAD-A3D3-BB41-BEF485F8B351}"/>
              </a:ext>
            </a:extLst>
          </p:cNvPr>
          <p:cNvSpPr>
            <a:spLocks noGrp="1"/>
          </p:cNvSpPr>
          <p:nvPr>
            <p:ph type="sldNum" sz="quarter" idx="12"/>
          </p:nvPr>
        </p:nvSpPr>
        <p:spPr/>
        <p:txBody>
          <a:bodyPr/>
          <a:lstStyle/>
          <a:p>
            <a:fld id="{375BC74E-FBC8-1143-9F87-83458D037549}" type="slidenum">
              <a:rPr lang="en-US" smtClean="0"/>
              <a:t>17</a:t>
            </a:fld>
            <a:endParaRPr lang="en-US"/>
          </a:p>
        </p:txBody>
      </p:sp>
      <p:sp>
        <p:nvSpPr>
          <p:cNvPr id="7" name="Content Placeholder 3">
            <a:extLst>
              <a:ext uri="{FF2B5EF4-FFF2-40B4-BE49-F238E27FC236}">
                <a16:creationId xmlns:a16="http://schemas.microsoft.com/office/drawing/2014/main" id="{72B2F5DA-2522-4563-7253-9F3B73F241B6}"/>
              </a:ext>
            </a:extLst>
          </p:cNvPr>
          <p:cNvSpPr txBox="1">
            <a:spLocks/>
          </p:cNvSpPr>
          <p:nvPr/>
        </p:nvSpPr>
        <p:spPr>
          <a:xfrm>
            <a:off x="177800" y="1474572"/>
            <a:ext cx="5560848" cy="4835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a:t>Extending RISC-V</a:t>
            </a:r>
          </a:p>
          <a:p>
            <a:pPr>
              <a:buFont typeface="Wingdings" pitchFamily="2" charset="2"/>
              <a:buChar char="v"/>
            </a:pPr>
            <a:r>
              <a:rPr lang="en-US" sz="2000" dirty="0" err="1"/>
              <a:t>RocketChip</a:t>
            </a:r>
            <a:r>
              <a:rPr lang="en-US" sz="2000" dirty="0"/>
              <a:t> SoC</a:t>
            </a:r>
          </a:p>
          <a:p>
            <a:pPr>
              <a:buFont typeface="Wingdings" pitchFamily="2" charset="2"/>
              <a:buChar char="v"/>
            </a:pPr>
            <a:r>
              <a:rPr lang="en-US" sz="2000" dirty="0"/>
              <a:t>Building Secure Memory</a:t>
            </a:r>
          </a:p>
          <a:p>
            <a:pPr>
              <a:buFont typeface="Wingdings" pitchFamily="2" charset="2"/>
              <a:buChar char="v"/>
            </a:pPr>
            <a:r>
              <a:rPr lang="en-US" sz="2000" dirty="0"/>
              <a:t>FPGA</a:t>
            </a:r>
          </a:p>
          <a:p>
            <a:pPr>
              <a:buFont typeface="Wingdings" pitchFamily="2" charset="2"/>
              <a:buChar char="v"/>
            </a:pPr>
            <a:r>
              <a:rPr lang="en-US" sz="2000" dirty="0"/>
              <a:t>Extra dimension </a:t>
            </a:r>
          </a:p>
          <a:p>
            <a:pPr marL="0" indent="0">
              <a:buNone/>
            </a:pPr>
            <a:endParaRPr lang="en-US" sz="2000" dirty="0"/>
          </a:p>
          <a:p>
            <a:pPr lvl="2">
              <a:buFont typeface="Wingdings" pitchFamily="2" charset="2"/>
              <a:buChar char="v"/>
            </a:pPr>
            <a:endParaRPr lang="en-US" sz="1600" dirty="0"/>
          </a:p>
          <a:p>
            <a:pPr lvl="1">
              <a:buFont typeface="Wingdings" pitchFamily="2" charset="2"/>
              <a:buChar char="v"/>
            </a:pPr>
            <a:endParaRPr lang="en-US" sz="2000" dirty="0"/>
          </a:p>
        </p:txBody>
      </p:sp>
      <p:pic>
        <p:nvPicPr>
          <p:cNvPr id="8" name="Picture 7" descr="A diagram of a computer program&#10;&#10;Description automatically generated">
            <a:extLst>
              <a:ext uri="{FF2B5EF4-FFF2-40B4-BE49-F238E27FC236}">
                <a16:creationId xmlns:a16="http://schemas.microsoft.com/office/drawing/2014/main" id="{DD9B56D9-2128-7FD3-A859-BEB02E9AF127}"/>
              </a:ext>
            </a:extLst>
          </p:cNvPr>
          <p:cNvPicPr>
            <a:picLocks noChangeAspect="1"/>
          </p:cNvPicPr>
          <p:nvPr/>
        </p:nvPicPr>
        <p:blipFill>
          <a:blip r:embed="rId3"/>
          <a:stretch>
            <a:fillRect/>
          </a:stretch>
        </p:blipFill>
        <p:spPr>
          <a:xfrm>
            <a:off x="4389120" y="731520"/>
            <a:ext cx="5486400" cy="5486400"/>
          </a:xfrm>
          <a:prstGeom prst="rect">
            <a:avLst/>
          </a:prstGeom>
        </p:spPr>
      </p:pic>
    </p:spTree>
    <p:extLst>
      <p:ext uri="{BB962C8B-B14F-4D97-AF65-F5344CB8AC3E}">
        <p14:creationId xmlns:p14="http://schemas.microsoft.com/office/powerpoint/2010/main" val="70385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8AEA7-A323-78FD-2726-BF20237D1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D6C90-C3CA-EF61-F42E-61AE5FF1169A}"/>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0E26281D-5754-34E5-468C-12579B97DA87}"/>
              </a:ext>
            </a:extLst>
          </p:cNvPr>
          <p:cNvSpPr>
            <a:spLocks noGrp="1"/>
          </p:cNvSpPr>
          <p:nvPr>
            <p:ph type="sldNum" sz="quarter" idx="12"/>
          </p:nvPr>
        </p:nvSpPr>
        <p:spPr/>
        <p:txBody>
          <a:bodyPr/>
          <a:lstStyle/>
          <a:p>
            <a:fld id="{375BC74E-FBC8-1143-9F87-83458D037549}" type="slidenum">
              <a:rPr lang="en-US" smtClean="0"/>
              <a:t>18</a:t>
            </a:fld>
            <a:endParaRPr lang="en-US"/>
          </a:p>
        </p:txBody>
      </p:sp>
      <p:sp>
        <p:nvSpPr>
          <p:cNvPr id="4" name="Content Placeholder 3">
            <a:extLst>
              <a:ext uri="{FF2B5EF4-FFF2-40B4-BE49-F238E27FC236}">
                <a16:creationId xmlns:a16="http://schemas.microsoft.com/office/drawing/2014/main" id="{EF43D423-62FD-A8BC-5D76-EF09861C0C87}"/>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pPr lvl="1"/>
            <a:endParaRPr lang="en-US" sz="2000" dirty="0"/>
          </a:p>
          <a:p>
            <a:pPr marL="0" indent="0">
              <a:buNone/>
            </a:pPr>
            <a:endParaRPr lang="en-US" sz="2400" dirty="0"/>
          </a:p>
          <a:p>
            <a:pPr lvl="1"/>
            <a:endParaRPr lang="en-US" sz="2000" dirty="0"/>
          </a:p>
          <a:p>
            <a:endParaRPr lang="en-US" sz="2400" dirty="0"/>
          </a:p>
        </p:txBody>
      </p:sp>
      <p:sp>
        <p:nvSpPr>
          <p:cNvPr id="6" name="Title 1">
            <a:extLst>
              <a:ext uri="{FF2B5EF4-FFF2-40B4-BE49-F238E27FC236}">
                <a16:creationId xmlns:a16="http://schemas.microsoft.com/office/drawing/2014/main" id="{A83D5615-8750-9491-717B-76524B6AE155}"/>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56" name="Picture 55" descr="A screenshot of a computer program&#10;&#10;Description automatically generated">
            <a:extLst>
              <a:ext uri="{FF2B5EF4-FFF2-40B4-BE49-F238E27FC236}">
                <a16:creationId xmlns:a16="http://schemas.microsoft.com/office/drawing/2014/main" id="{FC4FA85B-320A-EDDC-BEFC-3FC3649D4477}"/>
              </a:ext>
            </a:extLst>
          </p:cNvPr>
          <p:cNvPicPr>
            <a:picLocks noChangeAspect="1"/>
          </p:cNvPicPr>
          <p:nvPr/>
        </p:nvPicPr>
        <p:blipFill>
          <a:blip r:embed="rId3"/>
          <a:stretch>
            <a:fillRect/>
          </a:stretch>
        </p:blipFill>
        <p:spPr>
          <a:xfrm>
            <a:off x="4389120" y="731520"/>
            <a:ext cx="5486400" cy="5486400"/>
          </a:xfrm>
          <a:prstGeom prst="rect">
            <a:avLst/>
          </a:prstGeom>
        </p:spPr>
      </p:pic>
    </p:spTree>
    <p:extLst>
      <p:ext uri="{BB962C8B-B14F-4D97-AF65-F5344CB8AC3E}">
        <p14:creationId xmlns:p14="http://schemas.microsoft.com/office/powerpoint/2010/main" val="1375680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2912F-4C29-167D-2924-4447952D4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2A45D-E1C6-6302-7D3F-ACBF4A00D250}"/>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AD58FCC7-E024-5733-8495-0835BC391357}"/>
              </a:ext>
            </a:extLst>
          </p:cNvPr>
          <p:cNvSpPr>
            <a:spLocks noGrp="1"/>
          </p:cNvSpPr>
          <p:nvPr>
            <p:ph type="sldNum" sz="quarter" idx="12"/>
          </p:nvPr>
        </p:nvSpPr>
        <p:spPr/>
        <p:txBody>
          <a:bodyPr/>
          <a:lstStyle/>
          <a:p>
            <a:fld id="{375BC74E-FBC8-1143-9F87-83458D037549}" type="slidenum">
              <a:rPr lang="en-US" smtClean="0"/>
              <a:t>19</a:t>
            </a:fld>
            <a:endParaRPr lang="en-US"/>
          </a:p>
        </p:txBody>
      </p:sp>
      <p:sp>
        <p:nvSpPr>
          <p:cNvPr id="6" name="Title 1">
            <a:extLst>
              <a:ext uri="{FF2B5EF4-FFF2-40B4-BE49-F238E27FC236}">
                <a16:creationId xmlns:a16="http://schemas.microsoft.com/office/drawing/2014/main" id="{48BC84CA-3A1F-335F-281F-1141C206714E}"/>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10" name="Content Placeholder 3">
            <a:extLst>
              <a:ext uri="{FF2B5EF4-FFF2-40B4-BE49-F238E27FC236}">
                <a16:creationId xmlns:a16="http://schemas.microsoft.com/office/drawing/2014/main" id="{2F255344-D9EC-1EC8-886B-D62EE1E46023}"/>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pPr lvl="1"/>
            <a:endParaRPr lang="en-US" sz="2000" dirty="0"/>
          </a:p>
          <a:p>
            <a:pPr marL="0" indent="0">
              <a:buNone/>
            </a:pPr>
            <a:endParaRPr lang="en-US" sz="2400" dirty="0"/>
          </a:p>
          <a:p>
            <a:pPr lvl="1"/>
            <a:endParaRPr lang="en-US" sz="2000" dirty="0"/>
          </a:p>
          <a:p>
            <a:endParaRPr lang="en-US" sz="2400" dirty="0"/>
          </a:p>
        </p:txBody>
      </p:sp>
      <p:pic>
        <p:nvPicPr>
          <p:cNvPr id="12" name="Picture 11">
            <a:extLst>
              <a:ext uri="{FF2B5EF4-FFF2-40B4-BE49-F238E27FC236}">
                <a16:creationId xmlns:a16="http://schemas.microsoft.com/office/drawing/2014/main" id="{3AA3ECB5-A78A-4085-CCBE-93474E3C6462}"/>
              </a:ext>
            </a:extLst>
          </p:cNvPr>
          <p:cNvPicPr>
            <a:picLocks noChangeAspect="1"/>
          </p:cNvPicPr>
          <p:nvPr/>
        </p:nvPicPr>
        <p:blipFill>
          <a:blip r:embed="rId3"/>
          <a:stretch>
            <a:fillRect/>
          </a:stretch>
        </p:blipFill>
        <p:spPr>
          <a:xfrm>
            <a:off x="4389120" y="731520"/>
            <a:ext cx="6172200" cy="5486400"/>
          </a:xfrm>
          <a:prstGeom prst="rect">
            <a:avLst/>
          </a:prstGeom>
        </p:spPr>
      </p:pic>
    </p:spTree>
    <p:extLst>
      <p:ext uri="{BB962C8B-B14F-4D97-AF65-F5344CB8AC3E}">
        <p14:creationId xmlns:p14="http://schemas.microsoft.com/office/powerpoint/2010/main" val="265534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3C140-ED15-38AD-0C9A-579FC66C77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C7C478-E941-CF96-E181-69832099BC5E}"/>
              </a:ext>
            </a:extLst>
          </p:cNvPr>
          <p:cNvSpPr>
            <a:spLocks noGrp="1"/>
          </p:cNvSpPr>
          <p:nvPr>
            <p:ph type="sldNum" sz="quarter" idx="12"/>
          </p:nvPr>
        </p:nvSpPr>
        <p:spPr/>
        <p:txBody>
          <a:bodyPr/>
          <a:lstStyle/>
          <a:p>
            <a:fld id="{375BC74E-FBC8-1143-9F87-83458D037549}" type="slidenum">
              <a:rPr lang="en-US" smtClean="0"/>
              <a:t>2</a:t>
            </a:fld>
            <a:endParaRPr lang="en-US"/>
          </a:p>
        </p:txBody>
      </p:sp>
      <p:sp>
        <p:nvSpPr>
          <p:cNvPr id="2" name="Content Placeholder 3">
            <a:extLst>
              <a:ext uri="{FF2B5EF4-FFF2-40B4-BE49-F238E27FC236}">
                <a16:creationId xmlns:a16="http://schemas.microsoft.com/office/drawing/2014/main" id="{11D27720-5A94-18E3-399E-63E06E93032C}"/>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None/>
            </a:pPr>
            <a:r>
              <a:rPr lang="en-US" b="1" dirty="0"/>
              <a:t>Why are we here?</a:t>
            </a:r>
          </a:p>
          <a:p>
            <a:pPr marL="0" indent="0" algn="ctr">
              <a:buFont typeface="Arial" panose="020B0604020202020204" pitchFamily="34" charset="0"/>
              <a:buNone/>
            </a:pP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5A25D036-D429-A74D-CBCE-56102E9466EE}"/>
              </a:ext>
            </a:extLst>
          </p:cNvPr>
          <p:cNvSpPr txBox="1"/>
          <p:nvPr/>
        </p:nvSpPr>
        <p:spPr>
          <a:xfrm>
            <a:off x="705678" y="3735299"/>
            <a:ext cx="5032970" cy="1846659"/>
          </a:xfrm>
          <a:prstGeom prst="rect">
            <a:avLst/>
          </a:prstGeom>
          <a:noFill/>
        </p:spPr>
        <p:txBody>
          <a:bodyPr wrap="square" rtlCol="0">
            <a:spAutoFit/>
          </a:bodyPr>
          <a:lstStyle/>
          <a:p>
            <a:pPr marL="0" indent="0" algn="ctr">
              <a:buNone/>
            </a:pPr>
            <a:r>
              <a:rPr lang="en-US" sz="2400" dirty="0"/>
              <a:t>To build micro-architecture systems where security is a </a:t>
            </a:r>
            <a:r>
              <a:rPr lang="en-US" sz="2400" dirty="0">
                <a:solidFill>
                  <a:schemeClr val="accent1">
                    <a:lumMod val="60000"/>
                    <a:lumOff val="40000"/>
                  </a:schemeClr>
                </a:solidFill>
              </a:rPr>
              <a:t>first-class citizen</a:t>
            </a:r>
            <a:r>
              <a:rPr lang="en-US" sz="2400" dirty="0"/>
              <a:t>.</a:t>
            </a:r>
          </a:p>
          <a:p>
            <a:pPr marL="0" indent="0" algn="ctr">
              <a:buNone/>
            </a:pPr>
            <a:endParaRPr lang="en-US" sz="2400" dirty="0"/>
          </a:p>
          <a:p>
            <a:pPr marL="0" indent="0" algn="ctr">
              <a:buNone/>
            </a:pPr>
            <a:r>
              <a:rPr lang="en-US" sz="2400" dirty="0"/>
              <a:t>Secure Memory in Hardware </a:t>
            </a:r>
          </a:p>
          <a:p>
            <a:endParaRPr lang="en-US" dirty="0"/>
          </a:p>
        </p:txBody>
      </p:sp>
      <p:pic>
        <p:nvPicPr>
          <p:cNvPr id="4" name="Picture 3" descr="A diagram of a computer program&#10;&#10;Description automatically generated">
            <a:extLst>
              <a:ext uri="{FF2B5EF4-FFF2-40B4-BE49-F238E27FC236}">
                <a16:creationId xmlns:a16="http://schemas.microsoft.com/office/drawing/2014/main" id="{BF6D32B2-2CB9-E59F-847F-78517F369C06}"/>
              </a:ext>
            </a:extLst>
          </p:cNvPr>
          <p:cNvPicPr>
            <a:picLocks noChangeAspect="1"/>
          </p:cNvPicPr>
          <p:nvPr/>
        </p:nvPicPr>
        <p:blipFill>
          <a:blip r:embed="rId3"/>
          <a:stretch>
            <a:fillRect/>
          </a:stretch>
        </p:blipFill>
        <p:spPr>
          <a:xfrm>
            <a:off x="5863173" y="729268"/>
            <a:ext cx="5494854" cy="5486400"/>
          </a:xfrm>
          <a:prstGeom prst="rect">
            <a:avLst/>
          </a:prstGeom>
        </p:spPr>
      </p:pic>
    </p:spTree>
    <p:extLst>
      <p:ext uri="{BB962C8B-B14F-4D97-AF65-F5344CB8AC3E}">
        <p14:creationId xmlns:p14="http://schemas.microsoft.com/office/powerpoint/2010/main" val="79563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D42D3-D763-E79F-20C9-88AA8C0E3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D8126-0539-EDC5-4B73-B3093D2EBD71}"/>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28ABA637-6D07-B6CE-D799-E2BDF851D126}"/>
              </a:ext>
            </a:extLst>
          </p:cNvPr>
          <p:cNvSpPr>
            <a:spLocks noGrp="1"/>
          </p:cNvSpPr>
          <p:nvPr>
            <p:ph type="sldNum" sz="quarter" idx="12"/>
          </p:nvPr>
        </p:nvSpPr>
        <p:spPr/>
        <p:txBody>
          <a:bodyPr/>
          <a:lstStyle/>
          <a:p>
            <a:fld id="{375BC74E-FBC8-1143-9F87-83458D037549}" type="slidenum">
              <a:rPr lang="en-US" smtClean="0"/>
              <a:t>20</a:t>
            </a:fld>
            <a:endParaRPr lang="en-US"/>
          </a:p>
        </p:txBody>
      </p:sp>
      <p:sp>
        <p:nvSpPr>
          <p:cNvPr id="6" name="Title 1">
            <a:extLst>
              <a:ext uri="{FF2B5EF4-FFF2-40B4-BE49-F238E27FC236}">
                <a16:creationId xmlns:a16="http://schemas.microsoft.com/office/drawing/2014/main" id="{E3D34233-A5E6-3D22-A2A3-15FF8165CDCA}"/>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36" name="Content Placeholder 3">
            <a:extLst>
              <a:ext uri="{FF2B5EF4-FFF2-40B4-BE49-F238E27FC236}">
                <a16:creationId xmlns:a16="http://schemas.microsoft.com/office/drawing/2014/main" id="{E75B0760-202C-A4AE-ADDB-AB6D33829AC5}"/>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pPr lvl="1"/>
            <a:endParaRPr lang="en-US" sz="2000" dirty="0"/>
          </a:p>
          <a:p>
            <a:pPr marL="0" indent="0">
              <a:buNone/>
            </a:pPr>
            <a:endParaRPr lang="en-US" sz="2400" dirty="0"/>
          </a:p>
          <a:p>
            <a:pPr lvl="1"/>
            <a:endParaRPr lang="en-US" sz="2000" dirty="0"/>
          </a:p>
          <a:p>
            <a:endParaRPr lang="en-US" sz="2400" dirty="0"/>
          </a:p>
        </p:txBody>
      </p:sp>
      <p:pic>
        <p:nvPicPr>
          <p:cNvPr id="38" name="Picture 37" descr="A screenshot of a computer&#10;&#10;Description automatically generated">
            <a:extLst>
              <a:ext uri="{FF2B5EF4-FFF2-40B4-BE49-F238E27FC236}">
                <a16:creationId xmlns:a16="http://schemas.microsoft.com/office/drawing/2014/main" id="{F7FC3AEB-03B6-F01D-5F6A-01241BFA5BE5}"/>
              </a:ext>
            </a:extLst>
          </p:cNvPr>
          <p:cNvPicPr>
            <a:picLocks noChangeAspect="1"/>
          </p:cNvPicPr>
          <p:nvPr/>
        </p:nvPicPr>
        <p:blipFill>
          <a:blip r:embed="rId3"/>
          <a:stretch>
            <a:fillRect/>
          </a:stretch>
        </p:blipFill>
        <p:spPr>
          <a:xfrm>
            <a:off x="4389120" y="731520"/>
            <a:ext cx="6172200" cy="5486400"/>
          </a:xfrm>
          <a:prstGeom prst="rect">
            <a:avLst/>
          </a:prstGeom>
        </p:spPr>
      </p:pic>
    </p:spTree>
    <p:extLst>
      <p:ext uri="{BB962C8B-B14F-4D97-AF65-F5344CB8AC3E}">
        <p14:creationId xmlns:p14="http://schemas.microsoft.com/office/powerpoint/2010/main" val="2649963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9B0BB-DC36-BBB2-98E5-2E361B3B0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EFBE7-34FD-0079-1BAB-0C09A6FF3926}"/>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4985B996-02E7-0209-BF33-60DAA3367A13}"/>
              </a:ext>
            </a:extLst>
          </p:cNvPr>
          <p:cNvSpPr>
            <a:spLocks noGrp="1"/>
          </p:cNvSpPr>
          <p:nvPr>
            <p:ph type="sldNum" sz="quarter" idx="12"/>
          </p:nvPr>
        </p:nvSpPr>
        <p:spPr/>
        <p:txBody>
          <a:bodyPr/>
          <a:lstStyle/>
          <a:p>
            <a:fld id="{375BC74E-FBC8-1143-9F87-83458D037549}" type="slidenum">
              <a:rPr lang="en-US" smtClean="0"/>
              <a:t>21</a:t>
            </a:fld>
            <a:endParaRPr lang="en-US"/>
          </a:p>
        </p:txBody>
      </p:sp>
      <p:sp>
        <p:nvSpPr>
          <p:cNvPr id="4" name="Content Placeholder 3">
            <a:extLst>
              <a:ext uri="{FF2B5EF4-FFF2-40B4-BE49-F238E27FC236}">
                <a16:creationId xmlns:a16="http://schemas.microsoft.com/office/drawing/2014/main" id="{51FD3958-2B18-8845-243A-2D7FA5CD9ED1}"/>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endParaRPr lang="en-US" sz="2400" dirty="0"/>
          </a:p>
        </p:txBody>
      </p:sp>
      <p:sp>
        <p:nvSpPr>
          <p:cNvPr id="6" name="Title 1">
            <a:extLst>
              <a:ext uri="{FF2B5EF4-FFF2-40B4-BE49-F238E27FC236}">
                <a16:creationId xmlns:a16="http://schemas.microsoft.com/office/drawing/2014/main" id="{2C108FE6-68A3-DF5E-4402-7A29F8C06302}"/>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4" name="Picture 13" descr="A computer screen shot of a computer program&#10;&#10;Description automatically generated">
            <a:extLst>
              <a:ext uri="{FF2B5EF4-FFF2-40B4-BE49-F238E27FC236}">
                <a16:creationId xmlns:a16="http://schemas.microsoft.com/office/drawing/2014/main" id="{AE9ADB13-601F-5A96-DCA0-077767ECA454}"/>
              </a:ext>
            </a:extLst>
          </p:cNvPr>
          <p:cNvPicPr>
            <a:picLocks noChangeAspect="1"/>
          </p:cNvPicPr>
          <p:nvPr/>
        </p:nvPicPr>
        <p:blipFill>
          <a:blip r:embed="rId3"/>
          <a:stretch>
            <a:fillRect/>
          </a:stretch>
        </p:blipFill>
        <p:spPr>
          <a:xfrm>
            <a:off x="4389120" y="731520"/>
            <a:ext cx="6172200" cy="5486400"/>
          </a:xfrm>
          <a:prstGeom prst="rect">
            <a:avLst/>
          </a:prstGeom>
        </p:spPr>
      </p:pic>
    </p:spTree>
    <p:extLst>
      <p:ext uri="{BB962C8B-B14F-4D97-AF65-F5344CB8AC3E}">
        <p14:creationId xmlns:p14="http://schemas.microsoft.com/office/powerpoint/2010/main" val="2633515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8748A-09FE-0EF5-8FFE-A34725112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91078-3DF7-B42F-DBAC-E852964C472B}"/>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B881C8FD-FDBD-5FF9-6A77-D38E44E16D82}"/>
              </a:ext>
            </a:extLst>
          </p:cNvPr>
          <p:cNvSpPr>
            <a:spLocks noGrp="1"/>
          </p:cNvSpPr>
          <p:nvPr>
            <p:ph type="sldNum" sz="quarter" idx="12"/>
          </p:nvPr>
        </p:nvSpPr>
        <p:spPr/>
        <p:txBody>
          <a:bodyPr/>
          <a:lstStyle/>
          <a:p>
            <a:fld id="{375BC74E-FBC8-1143-9F87-83458D037549}" type="slidenum">
              <a:rPr lang="en-US" smtClean="0"/>
              <a:t>22</a:t>
            </a:fld>
            <a:endParaRPr lang="en-US"/>
          </a:p>
        </p:txBody>
      </p:sp>
      <p:sp>
        <p:nvSpPr>
          <p:cNvPr id="4" name="Content Placeholder 3">
            <a:extLst>
              <a:ext uri="{FF2B5EF4-FFF2-40B4-BE49-F238E27FC236}">
                <a16:creationId xmlns:a16="http://schemas.microsoft.com/office/drawing/2014/main" id="{951BD2FF-ABAD-672E-6E50-863466E77216}"/>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endParaRPr lang="en-US" sz="2400" dirty="0"/>
          </a:p>
        </p:txBody>
      </p:sp>
      <p:sp>
        <p:nvSpPr>
          <p:cNvPr id="6" name="Title 1">
            <a:extLst>
              <a:ext uri="{FF2B5EF4-FFF2-40B4-BE49-F238E27FC236}">
                <a16:creationId xmlns:a16="http://schemas.microsoft.com/office/drawing/2014/main" id="{1251273A-9093-2C44-1033-9E5A7389B0E4}"/>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3" name="Picture 12" descr="A screenshot of a computer program&#10;&#10;Description automatically generated">
            <a:extLst>
              <a:ext uri="{FF2B5EF4-FFF2-40B4-BE49-F238E27FC236}">
                <a16:creationId xmlns:a16="http://schemas.microsoft.com/office/drawing/2014/main" id="{7B809790-1643-BED9-DB33-2C693EA7F092}"/>
              </a:ext>
            </a:extLst>
          </p:cNvPr>
          <p:cNvPicPr>
            <a:picLocks noChangeAspect="1"/>
          </p:cNvPicPr>
          <p:nvPr/>
        </p:nvPicPr>
        <p:blipFill>
          <a:blip r:embed="rId3"/>
          <a:stretch>
            <a:fillRect/>
          </a:stretch>
        </p:blipFill>
        <p:spPr>
          <a:xfrm>
            <a:off x="4389120" y="731520"/>
            <a:ext cx="6257925" cy="5486400"/>
          </a:xfrm>
          <a:prstGeom prst="rect">
            <a:avLst/>
          </a:prstGeom>
        </p:spPr>
      </p:pic>
    </p:spTree>
    <p:extLst>
      <p:ext uri="{BB962C8B-B14F-4D97-AF65-F5344CB8AC3E}">
        <p14:creationId xmlns:p14="http://schemas.microsoft.com/office/powerpoint/2010/main" val="298701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2439C-689E-3880-028B-8640C2742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6344B-4195-419A-BBCE-9132852216DB}"/>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A7DA102F-4EC0-4B68-C8DE-90209AF6AD8C}"/>
              </a:ext>
            </a:extLst>
          </p:cNvPr>
          <p:cNvSpPr>
            <a:spLocks noGrp="1"/>
          </p:cNvSpPr>
          <p:nvPr>
            <p:ph type="sldNum" sz="quarter" idx="12"/>
          </p:nvPr>
        </p:nvSpPr>
        <p:spPr/>
        <p:txBody>
          <a:bodyPr/>
          <a:lstStyle/>
          <a:p>
            <a:fld id="{375BC74E-FBC8-1143-9F87-83458D037549}" type="slidenum">
              <a:rPr lang="en-US" smtClean="0"/>
              <a:t>23</a:t>
            </a:fld>
            <a:endParaRPr lang="en-US"/>
          </a:p>
        </p:txBody>
      </p:sp>
      <p:sp>
        <p:nvSpPr>
          <p:cNvPr id="4" name="Content Placeholder 3">
            <a:extLst>
              <a:ext uri="{FF2B5EF4-FFF2-40B4-BE49-F238E27FC236}">
                <a16:creationId xmlns:a16="http://schemas.microsoft.com/office/drawing/2014/main" id="{84E3FC70-928F-ACB6-D376-34481092F69A}"/>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endParaRPr lang="en-US" sz="2400" dirty="0"/>
          </a:p>
        </p:txBody>
      </p:sp>
      <p:sp>
        <p:nvSpPr>
          <p:cNvPr id="6" name="Title 1">
            <a:extLst>
              <a:ext uri="{FF2B5EF4-FFF2-40B4-BE49-F238E27FC236}">
                <a16:creationId xmlns:a16="http://schemas.microsoft.com/office/drawing/2014/main" id="{2CD0FEDA-E670-9216-F043-2F866A332631}"/>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0" name="Picture 9" descr="A screenshot of a computer program&#10;&#10;Description automatically generated">
            <a:extLst>
              <a:ext uri="{FF2B5EF4-FFF2-40B4-BE49-F238E27FC236}">
                <a16:creationId xmlns:a16="http://schemas.microsoft.com/office/drawing/2014/main" id="{54B415A9-3387-DE26-ACB0-86B7DE32A7AD}"/>
              </a:ext>
            </a:extLst>
          </p:cNvPr>
          <p:cNvPicPr>
            <a:picLocks noChangeAspect="1"/>
          </p:cNvPicPr>
          <p:nvPr/>
        </p:nvPicPr>
        <p:blipFill>
          <a:blip r:embed="rId3"/>
          <a:stretch>
            <a:fillRect/>
          </a:stretch>
        </p:blipFill>
        <p:spPr>
          <a:xfrm>
            <a:off x="4389120" y="731520"/>
            <a:ext cx="6257925" cy="5486400"/>
          </a:xfrm>
          <a:prstGeom prst="rect">
            <a:avLst/>
          </a:prstGeom>
        </p:spPr>
      </p:pic>
    </p:spTree>
    <p:extLst>
      <p:ext uri="{BB962C8B-B14F-4D97-AF65-F5344CB8AC3E}">
        <p14:creationId xmlns:p14="http://schemas.microsoft.com/office/powerpoint/2010/main" val="4293052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F850D-6DB3-DB9B-187F-7C6B09310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E4D85-C667-D123-4CC6-189AAE2A32D2}"/>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B1D1B66B-3A68-9DFD-4B1E-6804C9149DAC}"/>
              </a:ext>
            </a:extLst>
          </p:cNvPr>
          <p:cNvSpPr>
            <a:spLocks noGrp="1"/>
          </p:cNvSpPr>
          <p:nvPr>
            <p:ph type="sldNum" sz="quarter" idx="12"/>
          </p:nvPr>
        </p:nvSpPr>
        <p:spPr/>
        <p:txBody>
          <a:bodyPr/>
          <a:lstStyle/>
          <a:p>
            <a:fld id="{375BC74E-FBC8-1143-9F87-83458D037549}" type="slidenum">
              <a:rPr lang="en-US" smtClean="0"/>
              <a:t>24</a:t>
            </a:fld>
            <a:endParaRPr lang="en-US"/>
          </a:p>
        </p:txBody>
      </p:sp>
      <p:sp>
        <p:nvSpPr>
          <p:cNvPr id="4" name="Content Placeholder 3">
            <a:extLst>
              <a:ext uri="{FF2B5EF4-FFF2-40B4-BE49-F238E27FC236}">
                <a16:creationId xmlns:a16="http://schemas.microsoft.com/office/drawing/2014/main" id="{25A94EAE-E995-0D47-0F5F-A52E608602D5}"/>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Confidentiality</a:t>
            </a:r>
          </a:p>
          <a:p>
            <a:pPr lvl="1">
              <a:buFont typeface="Wingdings" pitchFamily="2" charset="2"/>
              <a:buChar char="§"/>
            </a:pPr>
            <a:r>
              <a:rPr lang="en-US" sz="2000" dirty="0"/>
              <a:t>Memory Controller (MC)</a:t>
            </a:r>
          </a:p>
          <a:p>
            <a:pPr lvl="1">
              <a:buFont typeface="Wingdings" pitchFamily="2" charset="2"/>
              <a:buChar char="§"/>
            </a:pPr>
            <a:r>
              <a:rPr lang="en-US" sz="2000" dirty="0"/>
              <a:t>Enable Encryption (</a:t>
            </a:r>
            <a:r>
              <a:rPr lang="en-US" sz="2000" dirty="0" err="1"/>
              <a:t>ee</a:t>
            </a:r>
            <a:r>
              <a:rPr lang="en-US" sz="2000" dirty="0"/>
              <a:t>)</a:t>
            </a:r>
          </a:p>
          <a:p>
            <a:pPr lvl="1">
              <a:buFont typeface="Wingdings" pitchFamily="2" charset="2"/>
              <a:buChar char="§"/>
            </a:pPr>
            <a:r>
              <a:rPr lang="en-US" sz="2000" dirty="0" err="1"/>
              <a:t>PMPChecker</a:t>
            </a:r>
            <a:endParaRPr lang="en-US" sz="2000" dirty="0"/>
          </a:p>
          <a:p>
            <a:pPr lvl="1">
              <a:buFont typeface="Wingdings" pitchFamily="2" charset="2"/>
              <a:buChar char="§"/>
            </a:pPr>
            <a:r>
              <a:rPr lang="en-US" sz="2000" dirty="0" err="1"/>
              <a:t>TileLink</a:t>
            </a:r>
            <a:r>
              <a:rPr lang="en-US" sz="2000" dirty="0"/>
              <a:t> (TL)</a:t>
            </a:r>
          </a:p>
          <a:p>
            <a:pPr lvl="1">
              <a:buFont typeface="Wingdings" pitchFamily="2" charset="2"/>
              <a:buChar char="§"/>
            </a:pPr>
            <a:r>
              <a:rPr lang="en-US" sz="2000" dirty="0"/>
              <a:t>Encryption Engine(EE)</a:t>
            </a:r>
          </a:p>
          <a:p>
            <a:pPr lvl="1">
              <a:buFont typeface="Wingdings" pitchFamily="2" charset="2"/>
              <a:buChar char="§"/>
            </a:pPr>
            <a:r>
              <a:rPr lang="en-US" sz="2000" dirty="0"/>
              <a:t>Critical Path</a:t>
            </a:r>
          </a:p>
          <a:p>
            <a:endParaRPr lang="en-US" sz="2400" dirty="0"/>
          </a:p>
        </p:txBody>
      </p:sp>
      <p:sp>
        <p:nvSpPr>
          <p:cNvPr id="6" name="Title 1">
            <a:extLst>
              <a:ext uri="{FF2B5EF4-FFF2-40B4-BE49-F238E27FC236}">
                <a16:creationId xmlns:a16="http://schemas.microsoft.com/office/drawing/2014/main" id="{99AD55EB-B2B2-EAB8-D5D2-FBDCCB40D1DE}"/>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21" name="TextBox 20">
            <a:extLst>
              <a:ext uri="{FF2B5EF4-FFF2-40B4-BE49-F238E27FC236}">
                <a16:creationId xmlns:a16="http://schemas.microsoft.com/office/drawing/2014/main" id="{A6C56A4D-5C32-1ACE-2503-C5F73B1C7305}"/>
              </a:ext>
            </a:extLst>
          </p:cNvPr>
          <p:cNvSpPr txBox="1"/>
          <p:nvPr/>
        </p:nvSpPr>
        <p:spPr>
          <a:xfrm>
            <a:off x="243703" y="6349861"/>
            <a:ext cx="10748975" cy="276999"/>
          </a:xfrm>
          <a:prstGeom prst="rect">
            <a:avLst/>
          </a:prstGeom>
          <a:noFill/>
        </p:spPr>
        <p:txBody>
          <a:bodyPr wrap="square" rtlCol="0">
            <a:spAutoFit/>
          </a:bodyPr>
          <a:lstStyle/>
          <a:p>
            <a:endParaRPr lang="en-US" sz="1200" dirty="0"/>
          </a:p>
        </p:txBody>
      </p:sp>
      <p:pic>
        <p:nvPicPr>
          <p:cNvPr id="13" name="Picture 12" descr="A screenshot of a computer program&#10;&#10;Description automatically generated">
            <a:extLst>
              <a:ext uri="{FF2B5EF4-FFF2-40B4-BE49-F238E27FC236}">
                <a16:creationId xmlns:a16="http://schemas.microsoft.com/office/drawing/2014/main" id="{1DFCE4B3-2295-3DEE-AB4D-E0A894EBF3AB}"/>
              </a:ext>
            </a:extLst>
          </p:cNvPr>
          <p:cNvPicPr>
            <a:picLocks noChangeAspect="1"/>
          </p:cNvPicPr>
          <p:nvPr/>
        </p:nvPicPr>
        <p:blipFill>
          <a:blip r:embed="rId3"/>
          <a:stretch>
            <a:fillRect/>
          </a:stretch>
        </p:blipFill>
        <p:spPr>
          <a:xfrm>
            <a:off x="4389120" y="731520"/>
            <a:ext cx="6257925" cy="5486400"/>
          </a:xfrm>
          <a:prstGeom prst="rect">
            <a:avLst/>
          </a:prstGeom>
        </p:spPr>
      </p:pic>
    </p:spTree>
    <p:extLst>
      <p:ext uri="{BB962C8B-B14F-4D97-AF65-F5344CB8AC3E}">
        <p14:creationId xmlns:p14="http://schemas.microsoft.com/office/powerpoint/2010/main" val="260976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1F0E1-FD4F-B993-E861-D29687474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963AB-02D7-6CCD-40D8-CF8C075FB5D5}"/>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15BE6699-F5EA-FB74-951A-F7DD918D8AD2}"/>
              </a:ext>
            </a:extLst>
          </p:cNvPr>
          <p:cNvSpPr>
            <a:spLocks noGrp="1"/>
          </p:cNvSpPr>
          <p:nvPr>
            <p:ph type="sldNum" sz="quarter" idx="12"/>
          </p:nvPr>
        </p:nvSpPr>
        <p:spPr/>
        <p:txBody>
          <a:bodyPr/>
          <a:lstStyle/>
          <a:p>
            <a:fld id="{375BC74E-FBC8-1143-9F87-83458D037549}" type="slidenum">
              <a:rPr lang="en-US" smtClean="0"/>
              <a:t>25</a:t>
            </a:fld>
            <a:endParaRPr lang="en-US"/>
          </a:p>
        </p:txBody>
      </p:sp>
      <p:sp>
        <p:nvSpPr>
          <p:cNvPr id="4" name="Content Placeholder 3">
            <a:extLst>
              <a:ext uri="{FF2B5EF4-FFF2-40B4-BE49-F238E27FC236}">
                <a16:creationId xmlns:a16="http://schemas.microsoft.com/office/drawing/2014/main" id="{A73306F6-0095-D9C9-7B65-B5D85DE52A1F}"/>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Integrity</a:t>
            </a:r>
          </a:p>
          <a:p>
            <a:pPr marL="457200" lvl="1" indent="0">
              <a:buNone/>
            </a:pPr>
            <a:endParaRPr lang="en-US" sz="2000" dirty="0"/>
          </a:p>
          <a:p>
            <a:endParaRPr lang="en-US" sz="2400" dirty="0"/>
          </a:p>
        </p:txBody>
      </p:sp>
      <p:sp>
        <p:nvSpPr>
          <p:cNvPr id="6" name="Title 1">
            <a:extLst>
              <a:ext uri="{FF2B5EF4-FFF2-40B4-BE49-F238E27FC236}">
                <a16:creationId xmlns:a16="http://schemas.microsoft.com/office/drawing/2014/main" id="{2E2BFC40-34F3-2B8D-AD8B-5F6BC4EC6A49}"/>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21" name="TextBox 20">
            <a:extLst>
              <a:ext uri="{FF2B5EF4-FFF2-40B4-BE49-F238E27FC236}">
                <a16:creationId xmlns:a16="http://schemas.microsoft.com/office/drawing/2014/main" id="{F8ED5B3B-25DE-BB92-2378-6C1772708EE4}"/>
              </a:ext>
            </a:extLst>
          </p:cNvPr>
          <p:cNvSpPr txBox="1"/>
          <p:nvPr/>
        </p:nvSpPr>
        <p:spPr>
          <a:xfrm>
            <a:off x="243703" y="6349861"/>
            <a:ext cx="10748975" cy="276999"/>
          </a:xfrm>
          <a:prstGeom prst="rect">
            <a:avLst/>
          </a:prstGeom>
          <a:noFill/>
        </p:spPr>
        <p:txBody>
          <a:bodyPr wrap="square" rtlCol="0">
            <a:spAutoFit/>
          </a:bodyPr>
          <a:lstStyle/>
          <a:p>
            <a:endParaRPr lang="en-US" sz="1200" dirty="0"/>
          </a:p>
        </p:txBody>
      </p:sp>
      <p:pic>
        <p:nvPicPr>
          <p:cNvPr id="15" name="Picture 14" descr="A screenshot of a computer&#10;&#10;Description automatically generated">
            <a:extLst>
              <a:ext uri="{FF2B5EF4-FFF2-40B4-BE49-F238E27FC236}">
                <a16:creationId xmlns:a16="http://schemas.microsoft.com/office/drawing/2014/main" id="{4032D664-1193-8B25-6834-BBCEF7E194DB}"/>
              </a:ext>
            </a:extLst>
          </p:cNvPr>
          <p:cNvPicPr>
            <a:picLocks noChangeAspect="1"/>
          </p:cNvPicPr>
          <p:nvPr/>
        </p:nvPicPr>
        <p:blipFill>
          <a:blip r:embed="rId3"/>
          <a:stretch>
            <a:fillRect/>
          </a:stretch>
        </p:blipFill>
        <p:spPr>
          <a:xfrm>
            <a:off x="4389120" y="731520"/>
            <a:ext cx="6686551" cy="5486400"/>
          </a:xfrm>
          <a:prstGeom prst="rect">
            <a:avLst/>
          </a:prstGeom>
        </p:spPr>
      </p:pic>
    </p:spTree>
    <p:extLst>
      <p:ext uri="{BB962C8B-B14F-4D97-AF65-F5344CB8AC3E}">
        <p14:creationId xmlns:p14="http://schemas.microsoft.com/office/powerpoint/2010/main" val="2339924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F12F3-0CD6-05F3-DBD5-DAF23A320B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A07B3B-00D6-BD85-301C-D026CB96247D}"/>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29E709B7-41DB-3143-5889-E6DE0C4809C1}"/>
              </a:ext>
            </a:extLst>
          </p:cNvPr>
          <p:cNvSpPr>
            <a:spLocks noGrp="1"/>
          </p:cNvSpPr>
          <p:nvPr>
            <p:ph type="sldNum" sz="quarter" idx="12"/>
          </p:nvPr>
        </p:nvSpPr>
        <p:spPr/>
        <p:txBody>
          <a:bodyPr/>
          <a:lstStyle/>
          <a:p>
            <a:fld id="{375BC74E-FBC8-1143-9F87-83458D037549}" type="slidenum">
              <a:rPr lang="en-US" smtClean="0"/>
              <a:t>26</a:t>
            </a:fld>
            <a:endParaRPr lang="en-US"/>
          </a:p>
        </p:txBody>
      </p:sp>
      <p:sp>
        <p:nvSpPr>
          <p:cNvPr id="4" name="Content Placeholder 3">
            <a:extLst>
              <a:ext uri="{FF2B5EF4-FFF2-40B4-BE49-F238E27FC236}">
                <a16:creationId xmlns:a16="http://schemas.microsoft.com/office/drawing/2014/main" id="{E7D6E0C4-78CD-B957-3653-3CC87827B364}"/>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Integrity</a:t>
            </a:r>
          </a:p>
          <a:p>
            <a:pPr marL="457200" lvl="1" indent="0">
              <a:buNone/>
            </a:pPr>
            <a:endParaRPr lang="en-US" sz="2000" dirty="0"/>
          </a:p>
          <a:p>
            <a:endParaRPr lang="en-US" sz="2400" dirty="0"/>
          </a:p>
        </p:txBody>
      </p:sp>
      <p:sp>
        <p:nvSpPr>
          <p:cNvPr id="6" name="Title 1">
            <a:extLst>
              <a:ext uri="{FF2B5EF4-FFF2-40B4-BE49-F238E27FC236}">
                <a16:creationId xmlns:a16="http://schemas.microsoft.com/office/drawing/2014/main" id="{69971007-FAA0-DAB4-E940-D6DA20C92751}"/>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21" name="TextBox 20">
            <a:extLst>
              <a:ext uri="{FF2B5EF4-FFF2-40B4-BE49-F238E27FC236}">
                <a16:creationId xmlns:a16="http://schemas.microsoft.com/office/drawing/2014/main" id="{23E52274-9670-DD73-8D0D-51F37E0E85BE}"/>
              </a:ext>
            </a:extLst>
          </p:cNvPr>
          <p:cNvSpPr txBox="1"/>
          <p:nvPr/>
        </p:nvSpPr>
        <p:spPr>
          <a:xfrm>
            <a:off x="243703" y="6349861"/>
            <a:ext cx="10748975" cy="276999"/>
          </a:xfrm>
          <a:prstGeom prst="rect">
            <a:avLst/>
          </a:prstGeom>
          <a:noFill/>
        </p:spPr>
        <p:txBody>
          <a:bodyPr wrap="square" rtlCol="0">
            <a:spAutoFit/>
          </a:bodyPr>
          <a:lstStyle/>
          <a:p>
            <a:endParaRPr lang="en-US" sz="1200" dirty="0"/>
          </a:p>
        </p:txBody>
      </p:sp>
      <p:pic>
        <p:nvPicPr>
          <p:cNvPr id="13" name="Picture 12" descr="A screenshot of a computer&#10;&#10;Description automatically generated">
            <a:extLst>
              <a:ext uri="{FF2B5EF4-FFF2-40B4-BE49-F238E27FC236}">
                <a16:creationId xmlns:a16="http://schemas.microsoft.com/office/drawing/2014/main" id="{73D76001-AC2D-7F8F-DE64-3A66FE0CDCE4}"/>
              </a:ext>
            </a:extLst>
          </p:cNvPr>
          <p:cNvPicPr>
            <a:picLocks noChangeAspect="1"/>
          </p:cNvPicPr>
          <p:nvPr/>
        </p:nvPicPr>
        <p:blipFill>
          <a:blip r:embed="rId3"/>
          <a:stretch>
            <a:fillRect/>
          </a:stretch>
        </p:blipFill>
        <p:spPr>
          <a:xfrm>
            <a:off x="4389120" y="731520"/>
            <a:ext cx="6684264" cy="5484523"/>
          </a:xfrm>
          <a:prstGeom prst="rect">
            <a:avLst/>
          </a:prstGeom>
        </p:spPr>
      </p:pic>
    </p:spTree>
    <p:extLst>
      <p:ext uri="{BB962C8B-B14F-4D97-AF65-F5344CB8AC3E}">
        <p14:creationId xmlns:p14="http://schemas.microsoft.com/office/powerpoint/2010/main" val="111747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5481E-2982-74A6-3C3A-66F77B851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5CDA5-810D-BBE5-3260-7A8052D6C561}"/>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A9DD8B82-E29C-1F04-B3CF-3D7965C18555}"/>
              </a:ext>
            </a:extLst>
          </p:cNvPr>
          <p:cNvSpPr>
            <a:spLocks noGrp="1"/>
          </p:cNvSpPr>
          <p:nvPr>
            <p:ph type="sldNum" sz="quarter" idx="12"/>
          </p:nvPr>
        </p:nvSpPr>
        <p:spPr/>
        <p:txBody>
          <a:bodyPr/>
          <a:lstStyle/>
          <a:p>
            <a:fld id="{375BC74E-FBC8-1143-9F87-83458D037549}" type="slidenum">
              <a:rPr lang="en-US" smtClean="0"/>
              <a:t>27</a:t>
            </a:fld>
            <a:endParaRPr lang="en-US"/>
          </a:p>
        </p:txBody>
      </p:sp>
      <p:sp>
        <p:nvSpPr>
          <p:cNvPr id="4" name="Content Placeholder 3">
            <a:extLst>
              <a:ext uri="{FF2B5EF4-FFF2-40B4-BE49-F238E27FC236}">
                <a16:creationId xmlns:a16="http://schemas.microsoft.com/office/drawing/2014/main" id="{91A325A6-D7F8-C362-C49C-C5BF867C7149}"/>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Integrity</a:t>
            </a:r>
          </a:p>
          <a:p>
            <a:endParaRPr lang="en-US" sz="2400" dirty="0"/>
          </a:p>
        </p:txBody>
      </p:sp>
      <p:sp>
        <p:nvSpPr>
          <p:cNvPr id="6" name="Title 1">
            <a:extLst>
              <a:ext uri="{FF2B5EF4-FFF2-40B4-BE49-F238E27FC236}">
                <a16:creationId xmlns:a16="http://schemas.microsoft.com/office/drawing/2014/main" id="{0B96CE51-AE70-07DB-35D9-D1FC6D8DD1ED}"/>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0" name="Picture 9" descr="A screenshot of a computer&#10;&#10;Description automatically generated">
            <a:extLst>
              <a:ext uri="{FF2B5EF4-FFF2-40B4-BE49-F238E27FC236}">
                <a16:creationId xmlns:a16="http://schemas.microsoft.com/office/drawing/2014/main" id="{BAC9335F-2BCA-53D5-6437-FFC87ACABD28}"/>
              </a:ext>
            </a:extLst>
          </p:cNvPr>
          <p:cNvPicPr>
            <a:picLocks noChangeAspect="1"/>
          </p:cNvPicPr>
          <p:nvPr/>
        </p:nvPicPr>
        <p:blipFill>
          <a:blip r:embed="rId3"/>
          <a:stretch>
            <a:fillRect/>
          </a:stretch>
        </p:blipFill>
        <p:spPr>
          <a:xfrm>
            <a:off x="4389120" y="731520"/>
            <a:ext cx="6772276" cy="5486400"/>
          </a:xfrm>
          <a:prstGeom prst="rect">
            <a:avLst/>
          </a:prstGeom>
        </p:spPr>
      </p:pic>
    </p:spTree>
    <p:extLst>
      <p:ext uri="{BB962C8B-B14F-4D97-AF65-F5344CB8AC3E}">
        <p14:creationId xmlns:p14="http://schemas.microsoft.com/office/powerpoint/2010/main" val="432891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0FE55-EB12-D926-F4FE-7C46BBD89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057BD-8BC0-BA5D-0699-E49D75D955AE}"/>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F9DEA0EA-9F04-77CA-3297-9F9A0EA44BA0}"/>
              </a:ext>
            </a:extLst>
          </p:cNvPr>
          <p:cNvSpPr>
            <a:spLocks noGrp="1"/>
          </p:cNvSpPr>
          <p:nvPr>
            <p:ph type="sldNum" sz="quarter" idx="12"/>
          </p:nvPr>
        </p:nvSpPr>
        <p:spPr/>
        <p:txBody>
          <a:bodyPr/>
          <a:lstStyle/>
          <a:p>
            <a:fld id="{375BC74E-FBC8-1143-9F87-83458D037549}" type="slidenum">
              <a:rPr lang="en-US" smtClean="0"/>
              <a:t>28</a:t>
            </a:fld>
            <a:endParaRPr lang="en-US"/>
          </a:p>
        </p:txBody>
      </p:sp>
      <p:sp>
        <p:nvSpPr>
          <p:cNvPr id="4" name="Content Placeholder 3">
            <a:extLst>
              <a:ext uri="{FF2B5EF4-FFF2-40B4-BE49-F238E27FC236}">
                <a16:creationId xmlns:a16="http://schemas.microsoft.com/office/drawing/2014/main" id="{3148E97D-E6D0-2350-0730-0A6C6F77FB41}"/>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Integrity</a:t>
            </a:r>
          </a:p>
          <a:p>
            <a:endParaRPr lang="en-US" sz="2400" dirty="0"/>
          </a:p>
        </p:txBody>
      </p:sp>
      <p:sp>
        <p:nvSpPr>
          <p:cNvPr id="6" name="Title 1">
            <a:extLst>
              <a:ext uri="{FF2B5EF4-FFF2-40B4-BE49-F238E27FC236}">
                <a16:creationId xmlns:a16="http://schemas.microsoft.com/office/drawing/2014/main" id="{D5672E1F-5832-C1DF-6512-B974A0FE1E80}"/>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0" name="Picture 9" descr="A diagram of a system&#10;&#10;Description automatically generated">
            <a:extLst>
              <a:ext uri="{FF2B5EF4-FFF2-40B4-BE49-F238E27FC236}">
                <a16:creationId xmlns:a16="http://schemas.microsoft.com/office/drawing/2014/main" id="{0CAFB2C6-CFAF-C8BC-B6FA-2A8DAD08700B}"/>
              </a:ext>
            </a:extLst>
          </p:cNvPr>
          <p:cNvPicPr>
            <a:picLocks noChangeAspect="1"/>
          </p:cNvPicPr>
          <p:nvPr/>
        </p:nvPicPr>
        <p:blipFill>
          <a:blip r:embed="rId3"/>
          <a:stretch>
            <a:fillRect/>
          </a:stretch>
        </p:blipFill>
        <p:spPr>
          <a:xfrm>
            <a:off x="4389120" y="731520"/>
            <a:ext cx="6858000" cy="5486400"/>
          </a:xfrm>
          <a:prstGeom prst="rect">
            <a:avLst/>
          </a:prstGeom>
        </p:spPr>
      </p:pic>
    </p:spTree>
    <p:extLst>
      <p:ext uri="{BB962C8B-B14F-4D97-AF65-F5344CB8AC3E}">
        <p14:creationId xmlns:p14="http://schemas.microsoft.com/office/powerpoint/2010/main" val="1011285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3715A-87D4-4ED3-4779-FDF52410A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9B4BA-9FA3-5092-0F65-251DCE06288E}"/>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73114ADF-124D-CA89-7A33-2D49C9BE50C6}"/>
              </a:ext>
            </a:extLst>
          </p:cNvPr>
          <p:cNvSpPr>
            <a:spLocks noGrp="1"/>
          </p:cNvSpPr>
          <p:nvPr>
            <p:ph type="sldNum" sz="quarter" idx="12"/>
          </p:nvPr>
        </p:nvSpPr>
        <p:spPr/>
        <p:txBody>
          <a:bodyPr/>
          <a:lstStyle/>
          <a:p>
            <a:fld id="{375BC74E-FBC8-1143-9F87-83458D037549}" type="slidenum">
              <a:rPr lang="en-US" smtClean="0"/>
              <a:t>29</a:t>
            </a:fld>
            <a:endParaRPr lang="en-US"/>
          </a:p>
        </p:txBody>
      </p:sp>
      <p:sp>
        <p:nvSpPr>
          <p:cNvPr id="4" name="Content Placeholder 3">
            <a:extLst>
              <a:ext uri="{FF2B5EF4-FFF2-40B4-BE49-F238E27FC236}">
                <a16:creationId xmlns:a16="http://schemas.microsoft.com/office/drawing/2014/main" id="{21F60C26-92C9-A7D0-9392-5CB3E572AC81}"/>
              </a:ext>
            </a:extLst>
          </p:cNvPr>
          <p:cNvSpPr>
            <a:spLocks noGrp="1"/>
          </p:cNvSpPr>
          <p:nvPr>
            <p:ph idx="1"/>
          </p:nvPr>
        </p:nvSpPr>
        <p:spPr>
          <a:xfrm>
            <a:off x="177800" y="1474572"/>
            <a:ext cx="5560848" cy="4835740"/>
          </a:xfrm>
        </p:spPr>
        <p:txBody>
          <a:bodyPr/>
          <a:lstStyle/>
          <a:p>
            <a:pPr marL="0" indent="0">
              <a:buNone/>
            </a:pPr>
            <a:r>
              <a:rPr lang="en-US" sz="2400" dirty="0"/>
              <a:t>Extending SoC</a:t>
            </a:r>
          </a:p>
          <a:p>
            <a:pPr>
              <a:buFont typeface="Wingdings" pitchFamily="2" charset="2"/>
              <a:buChar char="v"/>
            </a:pPr>
            <a:r>
              <a:rPr lang="en-US" sz="2400" dirty="0"/>
              <a:t>Integrity</a:t>
            </a:r>
          </a:p>
          <a:p>
            <a:pPr marL="457200" lvl="1" indent="0">
              <a:buNone/>
            </a:pPr>
            <a:endParaRPr lang="en-US" sz="2000" dirty="0"/>
          </a:p>
          <a:p>
            <a:endParaRPr lang="en-US" sz="2400" dirty="0"/>
          </a:p>
        </p:txBody>
      </p:sp>
      <p:sp>
        <p:nvSpPr>
          <p:cNvPr id="6" name="Title 1">
            <a:extLst>
              <a:ext uri="{FF2B5EF4-FFF2-40B4-BE49-F238E27FC236}">
                <a16:creationId xmlns:a16="http://schemas.microsoft.com/office/drawing/2014/main" id="{BE1591B3-8BDB-39E4-856C-51C595332A69}"/>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13" name="Picture 12" descr="A diagram of a system&#10;&#10;Description automatically generated">
            <a:extLst>
              <a:ext uri="{FF2B5EF4-FFF2-40B4-BE49-F238E27FC236}">
                <a16:creationId xmlns:a16="http://schemas.microsoft.com/office/drawing/2014/main" id="{D73782B6-4DC2-46D2-BF1A-B7197B0CC9B4}"/>
              </a:ext>
            </a:extLst>
          </p:cNvPr>
          <p:cNvPicPr>
            <a:picLocks noChangeAspect="1"/>
          </p:cNvPicPr>
          <p:nvPr/>
        </p:nvPicPr>
        <p:blipFill>
          <a:blip r:embed="rId3"/>
          <a:stretch>
            <a:fillRect/>
          </a:stretch>
        </p:blipFill>
        <p:spPr>
          <a:xfrm>
            <a:off x="4389120" y="731520"/>
            <a:ext cx="6858000" cy="5486400"/>
          </a:xfrm>
          <a:prstGeom prst="rect">
            <a:avLst/>
          </a:prstGeom>
        </p:spPr>
      </p:pic>
    </p:spTree>
    <p:extLst>
      <p:ext uri="{BB962C8B-B14F-4D97-AF65-F5344CB8AC3E}">
        <p14:creationId xmlns:p14="http://schemas.microsoft.com/office/powerpoint/2010/main" val="410306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5D80E-4D86-DF54-A0F4-9BCF0C8821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6F1F6-BED2-12CD-93EB-E9EC9B1F3F9F}"/>
              </a:ext>
            </a:extLst>
          </p:cNvPr>
          <p:cNvSpPr>
            <a:spLocks noGrp="1"/>
          </p:cNvSpPr>
          <p:nvPr>
            <p:ph type="sldNum" sz="quarter" idx="12"/>
          </p:nvPr>
        </p:nvSpPr>
        <p:spPr/>
        <p:txBody>
          <a:bodyPr/>
          <a:lstStyle/>
          <a:p>
            <a:fld id="{375BC74E-FBC8-1143-9F87-83458D037549}" type="slidenum">
              <a:rPr lang="en-US" smtClean="0"/>
              <a:t>3</a:t>
            </a:fld>
            <a:endParaRPr lang="en-US"/>
          </a:p>
        </p:txBody>
      </p:sp>
      <p:sp>
        <p:nvSpPr>
          <p:cNvPr id="5" name="Content Placeholder 3">
            <a:extLst>
              <a:ext uri="{FF2B5EF4-FFF2-40B4-BE49-F238E27FC236}">
                <a16:creationId xmlns:a16="http://schemas.microsoft.com/office/drawing/2014/main" id="{226F8F8A-65D2-E14A-9D85-C31FD131556E}"/>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29ACAF7C-1F32-2AE2-9B39-CC53035B50B5}"/>
              </a:ext>
            </a:extLst>
          </p:cNvPr>
          <p:cNvSpPr txBox="1"/>
          <p:nvPr/>
        </p:nvSpPr>
        <p:spPr>
          <a:xfrm>
            <a:off x="705677" y="3726832"/>
            <a:ext cx="8078399" cy="1631216"/>
          </a:xfrm>
          <a:prstGeom prst="rect">
            <a:avLst/>
          </a:prstGeom>
          <a:noFill/>
        </p:spPr>
        <p:txBody>
          <a:bodyPr wrap="square" rtlCol="0">
            <a:spAutoFit/>
          </a:bodyPr>
          <a:lstStyle/>
          <a:p>
            <a:r>
              <a:rPr lang="en-US" sz="2000" b="1" dirty="0"/>
              <a:t>Background</a:t>
            </a:r>
          </a:p>
          <a:p>
            <a:pPr marL="0" indent="0">
              <a:buNone/>
            </a:pPr>
            <a:endParaRPr lang="en-US" sz="2000" dirty="0"/>
          </a:p>
          <a:p>
            <a:pPr marL="0" indent="0">
              <a:buNone/>
            </a:pPr>
            <a:r>
              <a:rPr lang="en-US" sz="2000" dirty="0"/>
              <a:t>Multi discipline project</a:t>
            </a:r>
          </a:p>
          <a:p>
            <a:pPr marL="0" indent="0">
              <a:buNone/>
            </a:pPr>
            <a:r>
              <a:rPr lang="en-US" sz="2000" dirty="0"/>
              <a:t>NSF funded</a:t>
            </a:r>
          </a:p>
          <a:p>
            <a:pPr marL="0" indent="0">
              <a:buNone/>
            </a:pPr>
            <a:r>
              <a:rPr lang="en-US" sz="2000" dirty="0"/>
              <a:t>One of GHOST's goals is to operate securely through public 5G network</a:t>
            </a:r>
          </a:p>
        </p:txBody>
      </p:sp>
      <p:pic>
        <p:nvPicPr>
          <p:cNvPr id="9" name="Picture 8">
            <a:extLst>
              <a:ext uri="{FF2B5EF4-FFF2-40B4-BE49-F238E27FC236}">
                <a16:creationId xmlns:a16="http://schemas.microsoft.com/office/drawing/2014/main" id="{43FFCE36-9DB6-6CF9-00F8-E5D8EDCF12B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8896" r="32695"/>
          <a:stretch/>
        </p:blipFill>
        <p:spPr>
          <a:xfrm>
            <a:off x="7888171" y="2392503"/>
            <a:ext cx="1872056" cy="2072993"/>
          </a:xfrm>
          <a:prstGeom prst="rect">
            <a:avLst/>
          </a:prstGeom>
        </p:spPr>
      </p:pic>
    </p:spTree>
    <p:extLst>
      <p:ext uri="{BB962C8B-B14F-4D97-AF65-F5344CB8AC3E}">
        <p14:creationId xmlns:p14="http://schemas.microsoft.com/office/powerpoint/2010/main" val="2695538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0CD3C-8469-4CA2-E8D8-F2067A9D5C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85E39-C023-6E73-8255-2E6631939EDA}"/>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155AA33B-91AA-B418-9991-0B1556F2EE4F}"/>
              </a:ext>
            </a:extLst>
          </p:cNvPr>
          <p:cNvSpPr>
            <a:spLocks noGrp="1"/>
          </p:cNvSpPr>
          <p:nvPr>
            <p:ph type="sldNum" sz="quarter" idx="12"/>
          </p:nvPr>
        </p:nvSpPr>
        <p:spPr/>
        <p:txBody>
          <a:bodyPr/>
          <a:lstStyle/>
          <a:p>
            <a:fld id="{375BC74E-FBC8-1143-9F87-83458D037549}" type="slidenum">
              <a:rPr lang="en-US" smtClean="0"/>
              <a:t>30</a:t>
            </a:fld>
            <a:endParaRPr lang="en-US"/>
          </a:p>
        </p:txBody>
      </p:sp>
      <p:sp>
        <p:nvSpPr>
          <p:cNvPr id="6" name="Title 1">
            <a:extLst>
              <a:ext uri="{FF2B5EF4-FFF2-40B4-BE49-F238E27FC236}">
                <a16:creationId xmlns:a16="http://schemas.microsoft.com/office/drawing/2014/main" id="{44EA9DFC-7E56-0DBF-A615-76A1228FF1B0}"/>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sp>
        <p:nvSpPr>
          <p:cNvPr id="8" name="Content Placeholder 3">
            <a:extLst>
              <a:ext uri="{FF2B5EF4-FFF2-40B4-BE49-F238E27FC236}">
                <a16:creationId xmlns:a16="http://schemas.microsoft.com/office/drawing/2014/main" id="{29E28B3B-4597-E563-7560-2B4DDCC73C7B}"/>
              </a:ext>
            </a:extLst>
          </p:cNvPr>
          <p:cNvSpPr>
            <a:spLocks noGrp="1"/>
          </p:cNvSpPr>
          <p:nvPr>
            <p:ph idx="1"/>
          </p:nvPr>
        </p:nvSpPr>
        <p:spPr>
          <a:xfrm>
            <a:off x="177800" y="1474572"/>
            <a:ext cx="5560848" cy="4835740"/>
          </a:xfrm>
        </p:spPr>
        <p:txBody>
          <a:bodyPr>
            <a:normAutofit fontScale="92500" lnSpcReduction="10000"/>
          </a:bodyPr>
          <a:lstStyle/>
          <a:p>
            <a:pPr marL="0" indent="0">
              <a:buNone/>
            </a:pPr>
            <a:r>
              <a:rPr lang="en-US" sz="2400" dirty="0"/>
              <a:t>Secure Memory Example</a:t>
            </a:r>
          </a:p>
          <a:p>
            <a:pPr>
              <a:buFont typeface="Wingdings" pitchFamily="2" charset="2"/>
              <a:buChar char="v"/>
            </a:pPr>
            <a:r>
              <a:rPr lang="en-US" sz="1600" b="0" i="0" dirty="0">
                <a:solidFill>
                  <a:srgbClr val="000000"/>
                </a:solidFill>
                <a:effectLst/>
              </a:rPr>
              <a:t>On Reset - ZSBL will load Keystone secure SM</a:t>
            </a:r>
            <a:endParaRPr lang="en-US" sz="1600" dirty="0"/>
          </a:p>
          <a:p>
            <a:pPr>
              <a:buFont typeface="Wingdings" pitchFamily="2" charset="2"/>
              <a:buChar char="v"/>
            </a:pPr>
            <a:r>
              <a:rPr lang="en-US" sz="1600" dirty="0"/>
              <a:t>SM will configure </a:t>
            </a:r>
            <a:r>
              <a:rPr lang="en-US" sz="1600" dirty="0" err="1"/>
              <a:t>pmpaddr</a:t>
            </a:r>
            <a:r>
              <a:rPr lang="en-US" sz="1600" dirty="0"/>
              <a:t> and </a:t>
            </a:r>
            <a:r>
              <a:rPr lang="en-US" sz="1600" dirty="0" err="1"/>
              <a:t>pmpcfg</a:t>
            </a:r>
            <a:r>
              <a:rPr lang="en-US" sz="1600" dirty="0"/>
              <a:t> </a:t>
            </a:r>
          </a:p>
          <a:p>
            <a:pPr>
              <a:buFont typeface="Wingdings" pitchFamily="2" charset="2"/>
              <a:buChar char="v"/>
            </a:pPr>
            <a:r>
              <a:rPr lang="en-US" sz="1600" dirty="0"/>
              <a:t>Modified</a:t>
            </a:r>
            <a:r>
              <a:rPr lang="en-US" sz="1600" dirty="0">
                <a:effectLst/>
              </a:rPr>
              <a:t> Keystone that all enclave will set encryption bit</a:t>
            </a:r>
          </a:p>
          <a:p>
            <a:pPr>
              <a:buFont typeface="Wingdings" pitchFamily="2" charset="2"/>
              <a:buChar char="v"/>
            </a:pPr>
            <a:r>
              <a:rPr lang="en-US" sz="1600" b="0" i="0" dirty="0">
                <a:solidFill>
                  <a:srgbClr val="000000"/>
                </a:solidFill>
                <a:effectLst/>
              </a:rPr>
              <a:t>On CSRW </a:t>
            </a:r>
            <a:r>
              <a:rPr lang="en-US" sz="1600" b="0" i="0" dirty="0" err="1">
                <a:solidFill>
                  <a:srgbClr val="000000"/>
                </a:solidFill>
                <a:effectLst/>
              </a:rPr>
              <a:t>pmpaddr</a:t>
            </a:r>
            <a:r>
              <a:rPr lang="en-US" sz="1600" b="0" i="0" baseline="-25000" dirty="0" err="1">
                <a:solidFill>
                  <a:srgbClr val="000000"/>
                </a:solidFill>
                <a:effectLst/>
              </a:rPr>
              <a:t>x</a:t>
            </a:r>
            <a:endParaRPr lang="en-US" sz="1600" b="0" i="0" baseline="-25000" dirty="0">
              <a:solidFill>
                <a:srgbClr val="000000"/>
              </a:solidFill>
              <a:effectLst/>
            </a:endParaRPr>
          </a:p>
          <a:p>
            <a:pPr lvl="1">
              <a:buFont typeface="Wingdings" pitchFamily="2" charset="2"/>
              <a:buChar char="§"/>
            </a:pPr>
            <a:r>
              <a:rPr lang="en-US" sz="1600" b="0" i="0" dirty="0">
                <a:solidFill>
                  <a:srgbClr val="000000"/>
                </a:solidFill>
                <a:effectLst/>
              </a:rPr>
              <a:t>the execute stage will buffer address  </a:t>
            </a:r>
          </a:p>
          <a:p>
            <a:pPr lvl="1">
              <a:buFont typeface="Wingdings" pitchFamily="2" charset="2"/>
              <a:buChar char="§"/>
            </a:pPr>
            <a:r>
              <a:rPr lang="en-US" sz="1600" b="0" i="0" dirty="0">
                <a:solidFill>
                  <a:srgbClr val="000000"/>
                </a:solidFill>
                <a:effectLst/>
              </a:rPr>
              <a:t>the commit stage request is sent to MC</a:t>
            </a:r>
            <a:endParaRPr lang="en-US" sz="1600" dirty="0">
              <a:effectLst/>
            </a:endParaRPr>
          </a:p>
          <a:p>
            <a:pPr>
              <a:buFont typeface="Wingdings" pitchFamily="2" charset="2"/>
              <a:buChar char="v"/>
            </a:pPr>
            <a:r>
              <a:rPr lang="en-US" sz="1600" b="0" i="0" dirty="0">
                <a:solidFill>
                  <a:srgbClr val="000000"/>
                </a:solidFill>
                <a:effectLst/>
              </a:rPr>
              <a:t>On Write - Load Store Unit(LSU) will invoke the </a:t>
            </a:r>
            <a:r>
              <a:rPr lang="en-US" sz="1600" b="0" i="0" dirty="0" err="1">
                <a:solidFill>
                  <a:srgbClr val="000000"/>
                </a:solidFill>
                <a:effectLst/>
              </a:rPr>
              <a:t>PMPChecker</a:t>
            </a:r>
            <a:endParaRPr lang="en-US" sz="1600" dirty="0">
              <a:effectLst/>
            </a:endParaRPr>
          </a:p>
          <a:p>
            <a:pPr>
              <a:buFont typeface="Wingdings" pitchFamily="2" charset="2"/>
              <a:buChar char="v"/>
            </a:pPr>
            <a:r>
              <a:rPr lang="en-US" sz="1600" dirty="0">
                <a:solidFill>
                  <a:srgbClr val="000000"/>
                </a:solidFill>
              </a:rPr>
              <a:t>Write</a:t>
            </a:r>
            <a:r>
              <a:rPr lang="en-US" sz="1600" b="0" i="0" dirty="0">
                <a:solidFill>
                  <a:srgbClr val="000000"/>
                </a:solidFill>
                <a:effectLst/>
              </a:rPr>
              <a:t> is requested </a:t>
            </a:r>
          </a:p>
          <a:p>
            <a:pPr>
              <a:buFont typeface="Wingdings" pitchFamily="2" charset="2"/>
              <a:buChar char="v"/>
            </a:pPr>
            <a:r>
              <a:rPr lang="en-US" sz="1600" dirty="0">
                <a:solidFill>
                  <a:srgbClr val="000000"/>
                </a:solidFill>
              </a:rPr>
              <a:t>A</a:t>
            </a:r>
            <a:r>
              <a:rPr lang="en-US" sz="1600" b="0" i="0" dirty="0">
                <a:solidFill>
                  <a:srgbClr val="000000"/>
                </a:solidFill>
                <a:effectLst/>
              </a:rPr>
              <a:t>ssume write-though caches for this example</a:t>
            </a:r>
          </a:p>
          <a:p>
            <a:pPr>
              <a:buFont typeface="Wingdings" pitchFamily="2" charset="2"/>
              <a:buChar char="v"/>
            </a:pPr>
            <a:r>
              <a:rPr lang="en-US" sz="1600" dirty="0">
                <a:effectLst/>
              </a:rPr>
              <a:t>Data is encrypted and integrity tree is updated</a:t>
            </a:r>
          </a:p>
          <a:p>
            <a:pPr lvl="1">
              <a:buFont typeface="Wingdings" pitchFamily="2" charset="2"/>
              <a:buChar char="§"/>
            </a:pPr>
            <a:r>
              <a:rPr lang="en-US" sz="1600" dirty="0"/>
              <a:t>Up to this point data is plain text state?</a:t>
            </a:r>
            <a:endParaRPr lang="en-US" sz="1600" dirty="0">
              <a:effectLst/>
            </a:endParaRPr>
          </a:p>
          <a:p>
            <a:pPr>
              <a:buFont typeface="Wingdings" pitchFamily="2" charset="2"/>
              <a:buChar char="v"/>
            </a:pPr>
            <a:r>
              <a:rPr lang="en-US" sz="1600" dirty="0">
                <a:effectLst/>
              </a:rPr>
              <a:t>Encrypted data is sent to external memory</a:t>
            </a:r>
          </a:p>
          <a:p>
            <a:pPr marL="0" indent="0">
              <a:buNone/>
            </a:pPr>
            <a:endParaRPr lang="en-US" sz="1400" dirty="0">
              <a:effectLst/>
            </a:endParaRPr>
          </a:p>
          <a:p>
            <a:pPr marL="0" indent="0">
              <a:buNone/>
            </a:pPr>
            <a:br>
              <a:rPr lang="en-US" sz="1200" dirty="0">
                <a:effectLst/>
              </a:rPr>
            </a:br>
            <a:endParaRPr lang="en-US" sz="1200" dirty="0">
              <a:effectLst/>
            </a:endParaRPr>
          </a:p>
          <a:p>
            <a:pPr lvl="1"/>
            <a:endParaRPr lang="en-US" sz="1600" dirty="0"/>
          </a:p>
          <a:p>
            <a:pPr marL="914400" lvl="2" indent="0">
              <a:buNone/>
            </a:pPr>
            <a:endParaRPr lang="en-US" sz="1600" dirty="0"/>
          </a:p>
          <a:p>
            <a:pPr marL="0" indent="0">
              <a:buNone/>
            </a:pPr>
            <a:endParaRPr lang="en-US" sz="2400" dirty="0"/>
          </a:p>
          <a:p>
            <a:pPr lvl="1"/>
            <a:endParaRPr lang="en-US" sz="2000" dirty="0"/>
          </a:p>
          <a:p>
            <a:endParaRPr lang="en-US" sz="2400" dirty="0"/>
          </a:p>
        </p:txBody>
      </p:sp>
      <p:pic>
        <p:nvPicPr>
          <p:cNvPr id="10" name="Picture 9" descr="A diagram of a computer program&#10;&#10;Description automatically generated">
            <a:extLst>
              <a:ext uri="{FF2B5EF4-FFF2-40B4-BE49-F238E27FC236}">
                <a16:creationId xmlns:a16="http://schemas.microsoft.com/office/drawing/2014/main" id="{1A778095-5C7A-1AFB-E80D-A65E1E34D5A5}"/>
              </a:ext>
            </a:extLst>
          </p:cNvPr>
          <p:cNvPicPr>
            <a:picLocks noChangeAspect="1"/>
          </p:cNvPicPr>
          <p:nvPr/>
        </p:nvPicPr>
        <p:blipFill>
          <a:blip r:embed="rId3"/>
          <a:stretch>
            <a:fillRect/>
          </a:stretch>
        </p:blipFill>
        <p:spPr>
          <a:xfrm>
            <a:off x="5863173" y="729268"/>
            <a:ext cx="5494854" cy="5486400"/>
          </a:xfrm>
          <a:prstGeom prst="rect">
            <a:avLst/>
          </a:prstGeom>
        </p:spPr>
      </p:pic>
    </p:spTree>
    <p:extLst>
      <p:ext uri="{BB962C8B-B14F-4D97-AF65-F5344CB8AC3E}">
        <p14:creationId xmlns:p14="http://schemas.microsoft.com/office/powerpoint/2010/main" val="332667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2D371-DC58-FAE6-B8C3-5DD648BBB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E6FE6-F74A-1B0C-FE66-3AAA9714846C}"/>
              </a:ext>
            </a:extLst>
          </p:cNvPr>
          <p:cNvSpPr>
            <a:spLocks noGrp="1"/>
          </p:cNvSpPr>
          <p:nvPr>
            <p:ph type="ctrTitle"/>
          </p:nvPr>
        </p:nvSpPr>
        <p:spPr>
          <a:xfrm>
            <a:off x="243703" y="360530"/>
            <a:ext cx="11836400" cy="368738"/>
          </a:xfrm>
        </p:spPr>
        <p:txBody>
          <a:bodyPr>
            <a:noAutofit/>
          </a:bodyPr>
          <a:lstStyle/>
          <a:p>
            <a:pPr algn="ctr"/>
            <a:r>
              <a:rPr lang="en-US" sz="2000" b="0" dirty="0"/>
              <a:t>Extending RISC-V Keystone To Include </a:t>
            </a:r>
            <a:r>
              <a:rPr lang="en-US" sz="2000" b="0" dirty="0">
                <a:solidFill>
                  <a:schemeClr val="accent1">
                    <a:lumMod val="60000"/>
                    <a:lumOff val="40000"/>
                  </a:schemeClr>
                </a:solidFill>
              </a:rPr>
              <a:t>Efficient</a:t>
            </a:r>
            <a:r>
              <a:rPr lang="en-US" sz="2000" b="0" dirty="0"/>
              <a:t> Secure Memory</a:t>
            </a:r>
          </a:p>
        </p:txBody>
      </p:sp>
      <p:sp>
        <p:nvSpPr>
          <p:cNvPr id="3" name="Slide Number Placeholder 2">
            <a:extLst>
              <a:ext uri="{FF2B5EF4-FFF2-40B4-BE49-F238E27FC236}">
                <a16:creationId xmlns:a16="http://schemas.microsoft.com/office/drawing/2014/main" id="{4DA36B5A-0253-B798-128C-B94602094E79}"/>
              </a:ext>
            </a:extLst>
          </p:cNvPr>
          <p:cNvSpPr>
            <a:spLocks noGrp="1"/>
          </p:cNvSpPr>
          <p:nvPr>
            <p:ph type="sldNum" sz="quarter" idx="12"/>
          </p:nvPr>
        </p:nvSpPr>
        <p:spPr/>
        <p:txBody>
          <a:bodyPr/>
          <a:lstStyle/>
          <a:p>
            <a:fld id="{375BC74E-FBC8-1143-9F87-83458D037549}" type="slidenum">
              <a:rPr lang="en-US" smtClean="0"/>
              <a:t>31</a:t>
            </a:fld>
            <a:endParaRPr lang="en-US"/>
          </a:p>
        </p:txBody>
      </p:sp>
      <p:sp>
        <p:nvSpPr>
          <p:cNvPr id="9" name="Content Placeholder 3">
            <a:extLst>
              <a:ext uri="{FF2B5EF4-FFF2-40B4-BE49-F238E27FC236}">
                <a16:creationId xmlns:a16="http://schemas.microsoft.com/office/drawing/2014/main" id="{A64EAA87-C1E6-A54E-223F-EF5496C6668A}"/>
              </a:ext>
            </a:extLst>
          </p:cNvPr>
          <p:cNvSpPr>
            <a:spLocks noGrp="1"/>
          </p:cNvSpPr>
          <p:nvPr>
            <p:ph idx="1"/>
          </p:nvPr>
        </p:nvSpPr>
        <p:spPr>
          <a:xfrm>
            <a:off x="5792952" y="1266514"/>
            <a:ext cx="5560848" cy="5087554"/>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3">
            <a:extLst>
              <a:ext uri="{FF2B5EF4-FFF2-40B4-BE49-F238E27FC236}">
                <a16:creationId xmlns:a16="http://schemas.microsoft.com/office/drawing/2014/main" id="{C7783D20-8782-FBFE-DE33-8386AF9B7554}"/>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None/>
            </a:pPr>
            <a:r>
              <a:rPr lang="en-US" b="1" dirty="0"/>
              <a:t>Continuing our Work</a:t>
            </a:r>
          </a:p>
          <a:p>
            <a:pPr marL="0" indent="0" algn="ctr">
              <a:buNone/>
            </a:pPr>
            <a:endParaRPr lang="en-US" b="1" dirty="0"/>
          </a:p>
          <a:p>
            <a:pPr marL="0" indent="0" algn="ctr">
              <a:buFont typeface="Arial" panose="020B0604020202020204" pitchFamily="34" charset="0"/>
              <a:buNone/>
            </a:pP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FB4FC495-9E62-A16D-6338-489EB4F4AA24}"/>
              </a:ext>
            </a:extLst>
          </p:cNvPr>
          <p:cNvSpPr txBox="1"/>
          <p:nvPr/>
        </p:nvSpPr>
        <p:spPr>
          <a:xfrm>
            <a:off x="705677" y="3726832"/>
            <a:ext cx="6424697" cy="2215991"/>
          </a:xfrm>
          <a:prstGeom prst="rect">
            <a:avLst/>
          </a:prstGeom>
          <a:noFill/>
        </p:spPr>
        <p:txBody>
          <a:bodyPr wrap="square" rtlCol="0">
            <a:spAutoFit/>
          </a:bodyPr>
          <a:lstStyle/>
          <a:p>
            <a:pPr marL="342900" indent="-342900">
              <a:buFont typeface="Wingdings" pitchFamily="2" charset="2"/>
              <a:buChar char="v"/>
            </a:pPr>
            <a:r>
              <a:rPr lang="en-US" sz="2400" dirty="0"/>
              <a:t>Complete our FPGA implementation</a:t>
            </a:r>
          </a:p>
          <a:p>
            <a:pPr marL="342900" indent="-342900">
              <a:buFont typeface="Wingdings" pitchFamily="2" charset="2"/>
              <a:buChar char="v"/>
            </a:pPr>
            <a:r>
              <a:rPr lang="en-US" sz="2400" dirty="0"/>
              <a:t>Efficiency</a:t>
            </a:r>
          </a:p>
          <a:p>
            <a:pPr marL="800100" lvl="1" indent="-342900">
              <a:buFont typeface="Wingdings" pitchFamily="2" charset="2"/>
              <a:buChar char="§"/>
            </a:pPr>
            <a:r>
              <a:rPr lang="en-US" sz="2400" dirty="0"/>
              <a:t>Utilizing existing RISC-V primitives</a:t>
            </a:r>
          </a:p>
          <a:p>
            <a:pPr marL="800100" lvl="1" indent="-342900">
              <a:buFont typeface="Wingdings" pitchFamily="2" charset="2"/>
              <a:buChar char="§"/>
            </a:pPr>
            <a:r>
              <a:rPr lang="en-US" sz="2400" dirty="0"/>
              <a:t>Expanding on Keystone</a:t>
            </a:r>
          </a:p>
          <a:p>
            <a:pPr marL="800100" lvl="1" indent="-342900">
              <a:buFont typeface="Wingdings" pitchFamily="2" charset="2"/>
              <a:buChar char="§"/>
            </a:pPr>
            <a:r>
              <a:rPr lang="en-US" sz="2400" dirty="0"/>
              <a:t>Critical path has minimal changes</a:t>
            </a:r>
          </a:p>
          <a:p>
            <a:endParaRPr lang="en-US" dirty="0"/>
          </a:p>
        </p:txBody>
      </p:sp>
    </p:spTree>
    <p:extLst>
      <p:ext uri="{BB962C8B-B14F-4D97-AF65-F5344CB8AC3E}">
        <p14:creationId xmlns:p14="http://schemas.microsoft.com/office/powerpoint/2010/main" val="3903111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92B5-9156-CE84-DC41-D3DCEF55C6EC}"/>
              </a:ext>
            </a:extLst>
          </p:cNvPr>
          <p:cNvSpPr>
            <a:spLocks noGrp="1"/>
          </p:cNvSpPr>
          <p:nvPr>
            <p:ph type="ctrTitle"/>
          </p:nvPr>
        </p:nvSpPr>
        <p:spPr>
          <a:xfrm>
            <a:off x="177800" y="330199"/>
            <a:ext cx="11836400" cy="5424557"/>
          </a:xfrm>
        </p:spPr>
        <p:txBody>
          <a:bodyPr/>
          <a:lstStyle/>
          <a:p>
            <a:r>
              <a:rPr lang="en-US" dirty="0"/>
              <a:t>END OF SLIDES</a:t>
            </a:r>
          </a:p>
        </p:txBody>
      </p:sp>
      <p:sp>
        <p:nvSpPr>
          <p:cNvPr id="3" name="Slide Number Placeholder 2">
            <a:extLst>
              <a:ext uri="{FF2B5EF4-FFF2-40B4-BE49-F238E27FC236}">
                <a16:creationId xmlns:a16="http://schemas.microsoft.com/office/drawing/2014/main" id="{3D73CCC7-EB8C-FA0C-CFAD-9DD23F08007F}"/>
              </a:ext>
            </a:extLst>
          </p:cNvPr>
          <p:cNvSpPr>
            <a:spLocks noGrp="1"/>
          </p:cNvSpPr>
          <p:nvPr>
            <p:ph type="sldNum" sz="quarter" idx="12"/>
          </p:nvPr>
        </p:nvSpPr>
        <p:spPr/>
        <p:txBody>
          <a:bodyPr/>
          <a:lstStyle/>
          <a:p>
            <a:fld id="{375BC74E-FBC8-1143-9F87-83458D037549}" type="slidenum">
              <a:rPr lang="en-US" smtClean="0"/>
              <a:t>32</a:t>
            </a:fld>
            <a:endParaRPr lang="en-US"/>
          </a:p>
        </p:txBody>
      </p:sp>
    </p:spTree>
    <p:extLst>
      <p:ext uri="{BB962C8B-B14F-4D97-AF65-F5344CB8AC3E}">
        <p14:creationId xmlns:p14="http://schemas.microsoft.com/office/powerpoint/2010/main" val="3367548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F442AC-61B6-42F0-064A-8DBB47A4411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C5DA3C-BF51-3FEA-C194-5A50E1EB49EC}"/>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33</a:t>
            </a:fld>
            <a:endParaRPr lang="en-US"/>
          </a:p>
        </p:txBody>
      </p:sp>
      <p:sp>
        <p:nvSpPr>
          <p:cNvPr id="4" name="Content Placeholder 3">
            <a:extLst>
              <a:ext uri="{FF2B5EF4-FFF2-40B4-BE49-F238E27FC236}">
                <a16:creationId xmlns:a16="http://schemas.microsoft.com/office/drawing/2014/main" id="{1159DDB0-CDF2-679F-9615-7AE5BA38E7A4}"/>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GHOST</a:t>
            </a:r>
          </a:p>
          <a:p>
            <a:pPr marL="0" indent="0" algn="ctr">
              <a:buNone/>
            </a:pPr>
            <a:endParaRPr lang="en-US" b="1" dirty="0"/>
          </a:p>
          <a:p>
            <a:pPr marL="0" indent="0" algn="ctr">
              <a:buNone/>
            </a:pPr>
            <a:r>
              <a:rPr lang="en-US" sz="2400" b="1" dirty="0"/>
              <a:t>Sim Swapping</a:t>
            </a:r>
          </a:p>
          <a:p>
            <a:pPr marL="0" indent="0" algn="ctr">
              <a:buNone/>
            </a:pPr>
            <a:r>
              <a:rPr lang="en-US" sz="2400" dirty="0"/>
              <a:t>Personas</a:t>
            </a:r>
          </a:p>
          <a:p>
            <a:pPr marL="0" indent="0" algn="ctr">
              <a:buNone/>
            </a:pPr>
            <a:r>
              <a:rPr lang="en-US" sz="2400" dirty="0"/>
              <a:t>Activity shaping</a:t>
            </a:r>
          </a:p>
          <a:p>
            <a:pPr marL="0" indent="0" algn="ctr">
              <a:buNone/>
            </a:pPr>
            <a:endParaRPr lang="en-US" sz="2400"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B143168B-94DC-2339-50E3-71E6E880C7F2}"/>
              </a:ext>
            </a:extLst>
          </p:cNvPr>
          <p:cNvPicPr>
            <a:picLocks noChangeAspect="1"/>
          </p:cNvPicPr>
          <p:nvPr/>
        </p:nvPicPr>
        <p:blipFill>
          <a:blip r:embed="rId3"/>
          <a:stretch>
            <a:fillRect/>
          </a:stretch>
        </p:blipFill>
        <p:spPr>
          <a:xfrm>
            <a:off x="7787980" y="2963238"/>
            <a:ext cx="758227" cy="931524"/>
          </a:xfrm>
          <a:prstGeom prst="rect">
            <a:avLst/>
          </a:prstGeom>
        </p:spPr>
      </p:pic>
      <p:cxnSp>
        <p:nvCxnSpPr>
          <p:cNvPr id="34" name="Straight Connector 33">
            <a:extLst>
              <a:ext uri="{FF2B5EF4-FFF2-40B4-BE49-F238E27FC236}">
                <a16:creationId xmlns:a16="http://schemas.microsoft.com/office/drawing/2014/main" id="{74D34720-4F8F-19D6-649E-FC975A13E948}"/>
              </a:ext>
            </a:extLst>
          </p:cNvPr>
          <p:cNvCxnSpPr>
            <a:cxnSpLocks/>
          </p:cNvCxnSpPr>
          <p:nvPr/>
        </p:nvCxnSpPr>
        <p:spPr>
          <a:xfrm flipV="1">
            <a:off x="5397298" y="3607281"/>
            <a:ext cx="1953899" cy="20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5A77253-AB80-F527-E620-CF9CADA1F6E9}"/>
              </a:ext>
            </a:extLst>
          </p:cNvPr>
          <p:cNvCxnSpPr>
            <a:cxnSpLocks/>
          </p:cNvCxnSpPr>
          <p:nvPr/>
        </p:nvCxnSpPr>
        <p:spPr>
          <a:xfrm flipV="1">
            <a:off x="8982991" y="3591095"/>
            <a:ext cx="1953899" cy="20320"/>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04D70E9A-E257-08C1-3EDA-76773F07CB1F}"/>
              </a:ext>
            </a:extLst>
          </p:cNvPr>
          <p:cNvPicPr>
            <a:picLocks noChangeAspect="1"/>
          </p:cNvPicPr>
          <p:nvPr/>
        </p:nvPicPr>
        <p:blipFill>
          <a:blip r:embed="rId4"/>
          <a:stretch>
            <a:fillRect/>
          </a:stretch>
        </p:blipFill>
        <p:spPr>
          <a:xfrm>
            <a:off x="11353800" y="2496654"/>
            <a:ext cx="559680" cy="369332"/>
          </a:xfrm>
          <a:prstGeom prst="rect">
            <a:avLst/>
          </a:prstGeom>
        </p:spPr>
      </p:pic>
      <p:pic>
        <p:nvPicPr>
          <p:cNvPr id="38" name="Picture 37">
            <a:extLst>
              <a:ext uri="{FF2B5EF4-FFF2-40B4-BE49-F238E27FC236}">
                <a16:creationId xmlns:a16="http://schemas.microsoft.com/office/drawing/2014/main" id="{FFCC8CB4-A632-ED1A-671C-5BC9AAEC051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38896" r="32695"/>
          <a:stretch/>
        </p:blipFill>
        <p:spPr>
          <a:xfrm>
            <a:off x="11247411" y="4128807"/>
            <a:ext cx="447739" cy="495797"/>
          </a:xfrm>
          <a:prstGeom prst="rect">
            <a:avLst/>
          </a:prstGeom>
        </p:spPr>
      </p:pic>
      <p:grpSp>
        <p:nvGrpSpPr>
          <p:cNvPr id="1040" name="Group 1039">
            <a:extLst>
              <a:ext uri="{FF2B5EF4-FFF2-40B4-BE49-F238E27FC236}">
                <a16:creationId xmlns:a16="http://schemas.microsoft.com/office/drawing/2014/main" id="{4C06CB18-149E-E0A5-0D27-B0EA7F462736}"/>
              </a:ext>
            </a:extLst>
          </p:cNvPr>
          <p:cNvGrpSpPr/>
          <p:nvPr/>
        </p:nvGrpSpPr>
        <p:grpSpPr>
          <a:xfrm>
            <a:off x="9426683" y="838577"/>
            <a:ext cx="678391" cy="1379823"/>
            <a:chOff x="9359206" y="3112517"/>
            <a:chExt cx="678391" cy="1379823"/>
          </a:xfrm>
        </p:grpSpPr>
        <p:pic>
          <p:nvPicPr>
            <p:cNvPr id="1041" name="Picture Placeholder 5">
              <a:extLst>
                <a:ext uri="{FF2B5EF4-FFF2-40B4-BE49-F238E27FC236}">
                  <a16:creationId xmlns:a16="http://schemas.microsoft.com/office/drawing/2014/main" id="{98687189-A340-9260-44CE-5A1F12215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9922" y="3429000"/>
              <a:ext cx="554786" cy="1063340"/>
            </a:xfrm>
            <a:prstGeom prst="rect">
              <a:avLst/>
            </a:prstGeom>
          </p:spPr>
        </p:pic>
        <p:sp>
          <p:nvSpPr>
            <p:cNvPr id="1042" name="TextBox 1041">
              <a:extLst>
                <a:ext uri="{FF2B5EF4-FFF2-40B4-BE49-F238E27FC236}">
                  <a16:creationId xmlns:a16="http://schemas.microsoft.com/office/drawing/2014/main" id="{FA025F7F-FA2A-BD9F-5857-A24E5B77BA19}"/>
                </a:ext>
              </a:extLst>
            </p:cNvPr>
            <p:cNvSpPr txBox="1"/>
            <p:nvPr/>
          </p:nvSpPr>
          <p:spPr>
            <a:xfrm>
              <a:off x="9359206" y="3112517"/>
              <a:ext cx="678391" cy="369332"/>
            </a:xfrm>
            <a:prstGeom prst="rect">
              <a:avLst/>
            </a:prstGeom>
            <a:noFill/>
          </p:spPr>
          <p:txBody>
            <a:bodyPr wrap="square" rtlCol="0">
              <a:spAutoFit/>
            </a:bodyPr>
            <a:lstStyle/>
            <a:p>
              <a:r>
                <a:rPr lang="en-US" dirty="0"/>
                <a:t>Bob</a:t>
              </a:r>
            </a:p>
          </p:txBody>
        </p:sp>
        <p:sp>
          <p:nvSpPr>
            <p:cNvPr id="1043" name="TextBox 1042">
              <a:extLst>
                <a:ext uri="{FF2B5EF4-FFF2-40B4-BE49-F238E27FC236}">
                  <a16:creationId xmlns:a16="http://schemas.microsoft.com/office/drawing/2014/main" id="{C70C8E9A-7CA7-E15E-2902-7C2F387953FD}"/>
                </a:ext>
              </a:extLst>
            </p:cNvPr>
            <p:cNvSpPr txBox="1"/>
            <p:nvPr/>
          </p:nvSpPr>
          <p:spPr>
            <a:xfrm>
              <a:off x="9419922" y="353231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1044" name="Group 1043">
            <a:extLst>
              <a:ext uri="{FF2B5EF4-FFF2-40B4-BE49-F238E27FC236}">
                <a16:creationId xmlns:a16="http://schemas.microsoft.com/office/drawing/2014/main" id="{C3AC486B-852A-32E2-C4DE-C98C6229B46D}"/>
              </a:ext>
            </a:extLst>
          </p:cNvPr>
          <p:cNvGrpSpPr/>
          <p:nvPr/>
        </p:nvGrpSpPr>
        <p:grpSpPr>
          <a:xfrm>
            <a:off x="6096000" y="1155060"/>
            <a:ext cx="678391" cy="1351317"/>
            <a:chOff x="6028523" y="3429000"/>
            <a:chExt cx="678391" cy="1351317"/>
          </a:xfrm>
        </p:grpSpPr>
        <p:pic>
          <p:nvPicPr>
            <p:cNvPr id="1045" name="Picture Placeholder 5">
              <a:extLst>
                <a:ext uri="{FF2B5EF4-FFF2-40B4-BE49-F238E27FC236}">
                  <a16:creationId xmlns:a16="http://schemas.microsoft.com/office/drawing/2014/main" id="{9E1CFA9A-950E-AB19-9B7D-62747C3DF3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6000" y="3429000"/>
              <a:ext cx="554786" cy="1063340"/>
            </a:xfrm>
            <a:prstGeom prst="rect">
              <a:avLst/>
            </a:prstGeom>
          </p:spPr>
        </p:pic>
        <p:sp>
          <p:nvSpPr>
            <p:cNvPr id="1046" name="TextBox 1045">
              <a:extLst>
                <a:ext uri="{FF2B5EF4-FFF2-40B4-BE49-F238E27FC236}">
                  <a16:creationId xmlns:a16="http://schemas.microsoft.com/office/drawing/2014/main" id="{2ACDFB08-8956-D776-6632-E514FA03FE36}"/>
                </a:ext>
              </a:extLst>
            </p:cNvPr>
            <p:cNvSpPr txBox="1"/>
            <p:nvPr/>
          </p:nvSpPr>
          <p:spPr>
            <a:xfrm>
              <a:off x="6028523" y="4410985"/>
              <a:ext cx="678391" cy="369332"/>
            </a:xfrm>
            <a:prstGeom prst="rect">
              <a:avLst/>
            </a:prstGeom>
            <a:noFill/>
          </p:spPr>
          <p:txBody>
            <a:bodyPr wrap="square" rtlCol="0">
              <a:spAutoFit/>
            </a:bodyPr>
            <a:lstStyle/>
            <a:p>
              <a:r>
                <a:rPr lang="en-US" dirty="0"/>
                <a:t>Alice</a:t>
              </a:r>
            </a:p>
          </p:txBody>
        </p:sp>
        <p:sp>
          <p:nvSpPr>
            <p:cNvPr id="1047" name="TextBox 1046">
              <a:extLst>
                <a:ext uri="{FF2B5EF4-FFF2-40B4-BE49-F238E27FC236}">
                  <a16:creationId xmlns:a16="http://schemas.microsoft.com/office/drawing/2014/main" id="{08507496-D300-651A-35A1-53004536BC22}"/>
                </a:ext>
              </a:extLst>
            </p:cNvPr>
            <p:cNvSpPr txBox="1"/>
            <p:nvPr/>
          </p:nvSpPr>
          <p:spPr>
            <a:xfrm>
              <a:off x="6096000" y="353231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pic>
        <p:nvPicPr>
          <p:cNvPr id="1048" name="Picture Placeholder 5">
            <a:extLst>
              <a:ext uri="{FF2B5EF4-FFF2-40B4-BE49-F238E27FC236}">
                <a16:creationId xmlns:a16="http://schemas.microsoft.com/office/drawing/2014/main" id="{505EF360-E984-136E-FF9E-0AFD70F6D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7258" y="4158799"/>
            <a:ext cx="554786" cy="1063340"/>
          </a:xfrm>
          <a:prstGeom prst="rect">
            <a:avLst/>
          </a:prstGeom>
        </p:spPr>
      </p:pic>
      <p:sp>
        <p:nvSpPr>
          <p:cNvPr id="1049" name="TextBox 1048">
            <a:extLst>
              <a:ext uri="{FF2B5EF4-FFF2-40B4-BE49-F238E27FC236}">
                <a16:creationId xmlns:a16="http://schemas.microsoft.com/office/drawing/2014/main" id="{8AFA257F-7688-1ABB-AA56-620C9FE0DE33}"/>
              </a:ext>
            </a:extLst>
          </p:cNvPr>
          <p:cNvSpPr txBox="1"/>
          <p:nvPr/>
        </p:nvSpPr>
        <p:spPr>
          <a:xfrm>
            <a:off x="6175455" y="5140784"/>
            <a:ext cx="678391" cy="369332"/>
          </a:xfrm>
          <a:prstGeom prst="rect">
            <a:avLst/>
          </a:prstGeom>
          <a:noFill/>
        </p:spPr>
        <p:txBody>
          <a:bodyPr wrap="square" rtlCol="0">
            <a:spAutoFit/>
          </a:bodyPr>
          <a:lstStyle/>
          <a:p>
            <a:r>
              <a:rPr lang="en-US" dirty="0"/>
              <a:t>Alice</a:t>
            </a:r>
          </a:p>
        </p:txBody>
      </p:sp>
      <p:pic>
        <p:nvPicPr>
          <p:cNvPr id="1050" name="Picture Placeholder 5">
            <a:extLst>
              <a:ext uri="{FF2B5EF4-FFF2-40B4-BE49-F238E27FC236}">
                <a16:creationId xmlns:a16="http://schemas.microsoft.com/office/drawing/2014/main" id="{9F02FED3-94BE-391B-7EE3-DEBCF9746E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61180" y="4158799"/>
            <a:ext cx="554786" cy="1063340"/>
          </a:xfrm>
          <a:prstGeom prst="rect">
            <a:avLst/>
          </a:prstGeom>
        </p:spPr>
      </p:pic>
      <p:sp>
        <p:nvSpPr>
          <p:cNvPr id="1051" name="TextBox 1050">
            <a:extLst>
              <a:ext uri="{FF2B5EF4-FFF2-40B4-BE49-F238E27FC236}">
                <a16:creationId xmlns:a16="http://schemas.microsoft.com/office/drawing/2014/main" id="{6F718145-12A2-B7F1-5D50-372A573ACC0F}"/>
              </a:ext>
            </a:extLst>
          </p:cNvPr>
          <p:cNvSpPr txBox="1"/>
          <p:nvPr/>
        </p:nvSpPr>
        <p:spPr>
          <a:xfrm>
            <a:off x="9499377" y="5140784"/>
            <a:ext cx="678391" cy="369332"/>
          </a:xfrm>
          <a:prstGeom prst="rect">
            <a:avLst/>
          </a:prstGeom>
          <a:noFill/>
        </p:spPr>
        <p:txBody>
          <a:bodyPr wrap="square" rtlCol="0">
            <a:spAutoFit/>
          </a:bodyPr>
          <a:lstStyle/>
          <a:p>
            <a:r>
              <a:rPr lang="en-US" dirty="0"/>
              <a:t>Bob</a:t>
            </a:r>
          </a:p>
        </p:txBody>
      </p:sp>
      <p:sp>
        <p:nvSpPr>
          <p:cNvPr id="1052" name="TextBox 1051">
            <a:extLst>
              <a:ext uri="{FF2B5EF4-FFF2-40B4-BE49-F238E27FC236}">
                <a16:creationId xmlns:a16="http://schemas.microsoft.com/office/drawing/2014/main" id="{FCCD6825-D5F5-82FA-33AC-1EDD9A43BA8D}"/>
              </a:ext>
            </a:extLst>
          </p:cNvPr>
          <p:cNvSpPr txBox="1"/>
          <p:nvPr/>
        </p:nvSpPr>
        <p:spPr>
          <a:xfrm>
            <a:off x="9561180" y="4262110"/>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sp>
        <p:nvSpPr>
          <p:cNvPr id="1053" name="TextBox 1052">
            <a:extLst>
              <a:ext uri="{FF2B5EF4-FFF2-40B4-BE49-F238E27FC236}">
                <a16:creationId xmlns:a16="http://schemas.microsoft.com/office/drawing/2014/main" id="{4C02D17C-6719-8CE8-E5E2-F62149A6272F}"/>
              </a:ext>
            </a:extLst>
          </p:cNvPr>
          <p:cNvSpPr txBox="1"/>
          <p:nvPr/>
        </p:nvSpPr>
        <p:spPr>
          <a:xfrm>
            <a:off x="6237258" y="4262110"/>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spTree>
    <p:extLst>
      <p:ext uri="{BB962C8B-B14F-4D97-AF65-F5344CB8AC3E}">
        <p14:creationId xmlns:p14="http://schemas.microsoft.com/office/powerpoint/2010/main" val="339656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375E-6 0.00092 C -0.00156 0.09653 0.11316 0.09398 0.1362 0.09282 " pathEditMode="relative" rAng="0" ptsTypes="AA">
                                      <p:cBhvr>
                                        <p:cTn id="6" dur="3000" fill="hold"/>
                                        <p:tgtEl>
                                          <p:spTgt spid="1044"/>
                                        </p:tgtEl>
                                        <p:attrNameLst>
                                          <p:attrName>ppt_x</p:attrName>
                                          <p:attrName>ppt_y</p:attrName>
                                        </p:attrNameLst>
                                      </p:cBhvr>
                                      <p:rCtr x="6797" y="4606"/>
                                    </p:animMotion>
                                  </p:childTnLst>
                                </p:cTn>
                              </p:par>
                              <p:par>
                                <p:cTn id="7" presetID="37" presetClass="path" presetSubtype="0" accel="50000" decel="50000" fill="hold" nodeType="withEffect">
                                  <p:stCondLst>
                                    <p:cond delay="0"/>
                                  </p:stCondLst>
                                  <p:childTnLst>
                                    <p:animMotion origin="layout" path="M -1.45833E-6 4.81481E-6 C -0.00052 -0.0625 -0.10026 -0.08797 -0.1375 -0.08565 " pathEditMode="relative" rAng="0" ptsTypes="AA">
                                      <p:cBhvr>
                                        <p:cTn id="8" dur="2000" fill="hold"/>
                                        <p:tgtEl>
                                          <p:spTgt spid="1040"/>
                                        </p:tgtEl>
                                        <p:attrNameLst>
                                          <p:attrName>ppt_x</p:attrName>
                                          <p:attrName>ppt_y</p:attrName>
                                        </p:attrNameLst>
                                      </p:cBhvr>
                                      <p:rCtr x="-6875" y="-4306"/>
                                    </p:animMotion>
                                  </p:childTnLst>
                                </p:cTn>
                              </p:par>
                            </p:childTnLst>
                          </p:cTn>
                        </p:par>
                      </p:childTnLst>
                    </p:cTn>
                  </p:par>
                  <p:par>
                    <p:cTn id="9" fill="hold">
                      <p:stCondLst>
                        <p:cond delay="indefinite"/>
                      </p:stCondLst>
                      <p:childTnLst>
                        <p:par>
                          <p:cTn id="10" fill="hold">
                            <p:stCondLst>
                              <p:cond delay="0"/>
                            </p:stCondLst>
                            <p:childTnLst>
                              <p:par>
                                <p:cTn id="11" presetID="37" presetClass="path" presetSubtype="0" accel="50000" decel="50000" fill="hold" nodeType="clickEffect">
                                  <p:stCondLst>
                                    <p:cond delay="0"/>
                                  </p:stCondLst>
                                  <p:childTnLst>
                                    <p:animMotion origin="layout" path="M 0.1362 0.09282 C 0.17826 0.08819 0.27201 0.10069 0.27305 0.00023 " pathEditMode="relative" rAng="0" ptsTypes="AA">
                                      <p:cBhvr>
                                        <p:cTn id="12" dur="2000" fill="hold"/>
                                        <p:tgtEl>
                                          <p:spTgt spid="1044"/>
                                        </p:tgtEl>
                                        <p:attrNameLst>
                                          <p:attrName>ppt_x</p:attrName>
                                          <p:attrName>ppt_y</p:attrName>
                                        </p:attrNameLst>
                                      </p:cBhvr>
                                      <p:rCtr x="6836" y="-4630"/>
                                    </p:animMotion>
                                  </p:childTnLst>
                                </p:cTn>
                              </p:par>
                              <p:par>
                                <p:cTn id="13" presetID="37" presetClass="path" presetSubtype="0" accel="50000" decel="50000" fill="hold" nodeType="withEffect">
                                  <p:stCondLst>
                                    <p:cond delay="0"/>
                                  </p:stCondLst>
                                  <p:childTnLst>
                                    <p:animMotion origin="layout" path="M -0.1375 -0.08565 C -0.17565 -0.08565 -0.27239 -0.05718 -0.27265 -0.00556 " pathEditMode="relative" rAng="0" ptsTypes="AA">
                                      <p:cBhvr>
                                        <p:cTn id="14" dur="2000" fill="hold"/>
                                        <p:tgtEl>
                                          <p:spTgt spid="1040"/>
                                        </p:tgtEl>
                                        <p:attrNameLst>
                                          <p:attrName>ppt_x</p:attrName>
                                          <p:attrName>ppt_y</p:attrName>
                                        </p:attrNameLst>
                                      </p:cBhvr>
                                      <p:rCtr x="-6758" y="4005"/>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4.79167E-6 2.22222E-6 L 0.11394 2.22222E-6 " pathEditMode="relative" rAng="0" ptsTypes="AA">
                                      <p:cBhvr>
                                        <p:cTn id="18" dur="2000" fill="hold"/>
                                        <p:tgtEl>
                                          <p:spTgt spid="1048"/>
                                        </p:tgtEl>
                                        <p:attrNameLst>
                                          <p:attrName>ppt_x</p:attrName>
                                          <p:attrName>ppt_y</p:attrName>
                                        </p:attrNameLst>
                                      </p:cBhvr>
                                      <p:rCtr x="5690" y="0"/>
                                    </p:animMotion>
                                  </p:childTnLst>
                                </p:cTn>
                              </p:par>
                              <p:par>
                                <p:cTn id="19" presetID="0" presetClass="path" presetSubtype="0" accel="50000" decel="50000" fill="hold" grpId="0" nodeType="withEffect">
                                  <p:stCondLst>
                                    <p:cond delay="0"/>
                                  </p:stCondLst>
                                  <p:childTnLst>
                                    <p:animMotion origin="layout" path="M 3.54167E-6 3.33333E-6 L 0.11393 3.33333E-6 " pathEditMode="relative" rAng="0" ptsTypes="AA">
                                      <p:cBhvr>
                                        <p:cTn id="20" dur="2000" fill="hold"/>
                                        <p:tgtEl>
                                          <p:spTgt spid="1053"/>
                                        </p:tgtEl>
                                        <p:attrNameLst>
                                          <p:attrName>ppt_x</p:attrName>
                                          <p:attrName>ppt_y</p:attrName>
                                        </p:attrNameLst>
                                      </p:cBhvr>
                                      <p:rCtr x="5690" y="0"/>
                                    </p:animMotion>
                                  </p:childTnLst>
                                </p:cTn>
                              </p:par>
                              <p:par>
                                <p:cTn id="21" presetID="0" presetClass="path" presetSubtype="0" accel="50000" decel="50000" fill="hold" grpId="0" nodeType="withEffect">
                                  <p:stCondLst>
                                    <p:cond delay="0"/>
                                  </p:stCondLst>
                                  <p:childTnLst>
                                    <p:animMotion origin="layout" path="M -4.79167E-6 1.11111E-6 L 0.11264 1.11111E-6 " pathEditMode="relative" rAng="0" ptsTypes="AA">
                                      <p:cBhvr>
                                        <p:cTn id="22" dur="2000" fill="hold"/>
                                        <p:tgtEl>
                                          <p:spTgt spid="1049"/>
                                        </p:tgtEl>
                                        <p:attrNameLst>
                                          <p:attrName>ppt_x</p:attrName>
                                          <p:attrName>ppt_y</p:attrName>
                                        </p:attrNameLst>
                                      </p:cBhvr>
                                      <p:rCtr x="5625" y="0"/>
                                    </p:animMotion>
                                  </p:childTnLst>
                                </p:cTn>
                              </p:par>
                              <p:par>
                                <p:cTn id="23" presetID="0" presetClass="path" presetSubtype="0" accel="50000" decel="50000" fill="hold" nodeType="withEffect">
                                  <p:stCondLst>
                                    <p:cond delay="0"/>
                                  </p:stCondLst>
                                  <p:childTnLst>
                                    <p:animMotion origin="layout" path="M -1.04167E-6 2.22222E-6 L -0.10716 0.00046 " pathEditMode="relative" rAng="0" ptsTypes="AA">
                                      <p:cBhvr>
                                        <p:cTn id="24" dur="2000" fill="hold"/>
                                        <p:tgtEl>
                                          <p:spTgt spid="1050"/>
                                        </p:tgtEl>
                                        <p:attrNameLst>
                                          <p:attrName>ppt_x</p:attrName>
                                          <p:attrName>ppt_y</p:attrName>
                                        </p:attrNameLst>
                                      </p:cBhvr>
                                      <p:rCtr x="-5365" y="23"/>
                                    </p:animMotion>
                                  </p:childTnLst>
                                </p:cTn>
                              </p:par>
                              <p:par>
                                <p:cTn id="25" presetID="0" presetClass="path" presetSubtype="0" accel="50000" decel="50000" fill="hold" grpId="0" nodeType="withEffect">
                                  <p:stCondLst>
                                    <p:cond delay="0"/>
                                  </p:stCondLst>
                                  <p:childTnLst>
                                    <p:animMotion origin="layout" path="M -2.70833E-6 3.33333E-6 L -0.10677 -0.00186 " pathEditMode="relative" rAng="0" ptsTypes="AA">
                                      <p:cBhvr>
                                        <p:cTn id="26" dur="2000" fill="hold"/>
                                        <p:tgtEl>
                                          <p:spTgt spid="1052"/>
                                        </p:tgtEl>
                                        <p:attrNameLst>
                                          <p:attrName>ppt_x</p:attrName>
                                          <p:attrName>ppt_y</p:attrName>
                                        </p:attrNameLst>
                                      </p:cBhvr>
                                      <p:rCtr x="-5339" y="-93"/>
                                    </p:animMotion>
                                  </p:childTnLst>
                                </p:cTn>
                              </p:par>
                              <p:par>
                                <p:cTn id="27" presetID="0" presetClass="path" presetSubtype="0" accel="50000" decel="50000" fill="hold" grpId="0" nodeType="withEffect">
                                  <p:stCondLst>
                                    <p:cond delay="0"/>
                                  </p:stCondLst>
                                  <p:childTnLst>
                                    <p:animMotion origin="layout" path="M -1.04167E-6 1.11111E-6 L -0.10742 1.11111E-6 " pathEditMode="relative" rAng="0" ptsTypes="AA">
                                      <p:cBhvr>
                                        <p:cTn id="28" dur="2000" fill="hold"/>
                                        <p:tgtEl>
                                          <p:spTgt spid="1051"/>
                                        </p:tgtEl>
                                        <p:attrNameLst>
                                          <p:attrName>ppt_x</p:attrName>
                                          <p:attrName>ppt_y</p:attrName>
                                        </p:attrNameLst>
                                      </p:cBhvr>
                                      <p:rCtr x="-5378" y="0"/>
                                    </p:animMotion>
                                  </p:childTnLst>
                                </p:cTn>
                              </p:par>
                            </p:childTnLst>
                          </p:cTn>
                        </p:par>
                      </p:childTnLst>
                    </p:cTn>
                  </p:par>
                  <p:par>
                    <p:cTn id="29" fill="hold">
                      <p:stCondLst>
                        <p:cond delay="indefinite"/>
                      </p:stCondLst>
                      <p:childTnLst>
                        <p:par>
                          <p:cTn id="30" fill="hold">
                            <p:stCondLst>
                              <p:cond delay="0"/>
                            </p:stCondLst>
                            <p:childTnLst>
                              <p:par>
                                <p:cTn id="31" presetID="37" presetClass="path" presetSubtype="0" accel="50000" decel="50000" fill="hold" grpId="1" nodeType="clickEffect">
                                  <p:stCondLst>
                                    <p:cond delay="0"/>
                                  </p:stCondLst>
                                  <p:childTnLst>
                                    <p:animMotion origin="layout" path="M 0.11393 3.33333E-6 C 0.11341 -0.04306 0.16614 -0.03496 0.16614 -0.00139 " pathEditMode="relative" rAng="0" ptsTypes="AA">
                                      <p:cBhvr>
                                        <p:cTn id="32" dur="2000" fill="hold"/>
                                        <p:tgtEl>
                                          <p:spTgt spid="1053"/>
                                        </p:tgtEl>
                                        <p:attrNameLst>
                                          <p:attrName>ppt_x</p:attrName>
                                          <p:attrName>ppt_y</p:attrName>
                                        </p:attrNameLst>
                                      </p:cBhvr>
                                      <p:rCtr x="2604" y="-1481"/>
                                    </p:animMotion>
                                  </p:childTnLst>
                                </p:cTn>
                              </p:par>
                              <p:par>
                                <p:cTn id="33" presetID="37" presetClass="path" presetSubtype="0" accel="50000" decel="50000" fill="hold" grpId="1" nodeType="withEffect">
                                  <p:stCondLst>
                                    <p:cond delay="0"/>
                                  </p:stCondLst>
                                  <p:childTnLst>
                                    <p:animMotion origin="layout" path="M -0.10677 -0.00186 C -0.10664 0.02685 -0.15898 0.02916 -0.15872 -0.00093 " pathEditMode="relative" rAng="0" ptsTypes="AA">
                                      <p:cBhvr>
                                        <p:cTn id="34" dur="2000" fill="hold"/>
                                        <p:tgtEl>
                                          <p:spTgt spid="1052"/>
                                        </p:tgtEl>
                                        <p:attrNameLst>
                                          <p:attrName>ppt_x</p:attrName>
                                          <p:attrName>ppt_y</p:attrName>
                                        </p:attrNameLst>
                                      </p:cBhvr>
                                      <p:rCtr x="-2604" y="1111"/>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2" nodeType="clickEffect">
                                  <p:stCondLst>
                                    <p:cond delay="0"/>
                                  </p:stCondLst>
                                  <p:childTnLst>
                                    <p:animMotion origin="layout" path="M 0.16588 -0.00186 L 0.27265 3.33333E-6 " pathEditMode="relative" rAng="0" ptsTypes="AA">
                                      <p:cBhvr>
                                        <p:cTn id="38" dur="2000" fill="hold"/>
                                        <p:tgtEl>
                                          <p:spTgt spid="1053"/>
                                        </p:tgtEl>
                                        <p:attrNameLst>
                                          <p:attrName>ppt_x</p:attrName>
                                          <p:attrName>ppt_y</p:attrName>
                                        </p:attrNameLst>
                                      </p:cBhvr>
                                      <p:rCtr x="5339" y="93"/>
                                    </p:animMotion>
                                  </p:childTnLst>
                                </p:cTn>
                              </p:par>
                              <p:par>
                                <p:cTn id="39" presetID="42" presetClass="path" presetSubtype="0" accel="50000" decel="50000" fill="hold" nodeType="withEffect">
                                  <p:stCondLst>
                                    <p:cond delay="0"/>
                                  </p:stCondLst>
                                  <p:childTnLst>
                                    <p:animMotion origin="layout" path="M 0.11394 2.22222E-6 L -4.79167E-6 2.22222E-6 " pathEditMode="relative" rAng="0" ptsTypes="AA">
                                      <p:cBhvr>
                                        <p:cTn id="40" dur="2000" fill="hold"/>
                                        <p:tgtEl>
                                          <p:spTgt spid="1048"/>
                                        </p:tgtEl>
                                        <p:attrNameLst>
                                          <p:attrName>ppt_x</p:attrName>
                                          <p:attrName>ppt_y</p:attrName>
                                        </p:attrNameLst>
                                      </p:cBhvr>
                                      <p:rCtr x="-5703" y="0"/>
                                    </p:animMotion>
                                  </p:childTnLst>
                                </p:cTn>
                              </p:par>
                              <p:par>
                                <p:cTn id="41" presetID="42" presetClass="path" presetSubtype="0" accel="50000" decel="50000" fill="hold" grpId="1" nodeType="withEffect">
                                  <p:stCondLst>
                                    <p:cond delay="0"/>
                                  </p:stCondLst>
                                  <p:childTnLst>
                                    <p:animMotion origin="layout" path="M 0.11264 1.11111E-6 L -4.79167E-6 1.11111E-6 " pathEditMode="relative" rAng="0" ptsTypes="AA">
                                      <p:cBhvr>
                                        <p:cTn id="42" dur="2000" fill="hold"/>
                                        <p:tgtEl>
                                          <p:spTgt spid="1049"/>
                                        </p:tgtEl>
                                        <p:attrNameLst>
                                          <p:attrName>ppt_x</p:attrName>
                                          <p:attrName>ppt_y</p:attrName>
                                        </p:attrNameLst>
                                      </p:cBhvr>
                                      <p:rCtr x="-5638" y="0"/>
                                    </p:animMotion>
                                  </p:childTnLst>
                                </p:cTn>
                              </p:par>
                              <p:par>
                                <p:cTn id="43" presetID="42" presetClass="path" presetSubtype="0" accel="50000" decel="50000" fill="hold" nodeType="withEffect">
                                  <p:stCondLst>
                                    <p:cond delay="0"/>
                                  </p:stCondLst>
                                  <p:childTnLst>
                                    <p:animMotion origin="layout" path="M -0.10716 0.00046 L -1.04167E-6 2.22222E-6 " pathEditMode="relative" rAng="0" ptsTypes="AA">
                                      <p:cBhvr>
                                        <p:cTn id="44" dur="2000" fill="hold"/>
                                        <p:tgtEl>
                                          <p:spTgt spid="1050"/>
                                        </p:tgtEl>
                                        <p:attrNameLst>
                                          <p:attrName>ppt_x</p:attrName>
                                          <p:attrName>ppt_y</p:attrName>
                                        </p:attrNameLst>
                                      </p:cBhvr>
                                      <p:rCtr x="5352" y="-23"/>
                                    </p:animMotion>
                                  </p:childTnLst>
                                </p:cTn>
                              </p:par>
                              <p:par>
                                <p:cTn id="45" presetID="42" presetClass="path" presetSubtype="0" accel="50000" decel="50000" fill="hold" grpId="2" nodeType="withEffect">
                                  <p:stCondLst>
                                    <p:cond delay="0"/>
                                  </p:stCondLst>
                                  <p:childTnLst>
                                    <p:animMotion origin="layout" path="M -0.15872 3.33333E-6 L -0.27265 3.33333E-6 " pathEditMode="relative" rAng="0" ptsTypes="AA">
                                      <p:cBhvr>
                                        <p:cTn id="46" dur="2000" fill="hold"/>
                                        <p:tgtEl>
                                          <p:spTgt spid="1052"/>
                                        </p:tgtEl>
                                        <p:attrNameLst>
                                          <p:attrName>ppt_x</p:attrName>
                                          <p:attrName>ppt_y</p:attrName>
                                        </p:attrNameLst>
                                      </p:cBhvr>
                                      <p:rCtr x="-5703" y="0"/>
                                    </p:animMotion>
                                  </p:childTnLst>
                                </p:cTn>
                              </p:par>
                              <p:par>
                                <p:cTn id="47" presetID="42" presetClass="path" presetSubtype="0" accel="50000" decel="50000" fill="hold" grpId="1" nodeType="withEffect">
                                  <p:stCondLst>
                                    <p:cond delay="0"/>
                                  </p:stCondLst>
                                  <p:childTnLst>
                                    <p:animMotion origin="layout" path="M -0.10742 1.11111E-6 L -1.04167E-6 1.11111E-6 " pathEditMode="relative" rAng="0" ptsTypes="AA">
                                      <p:cBhvr>
                                        <p:cTn id="48" dur="2000" fill="hold"/>
                                        <p:tgtEl>
                                          <p:spTgt spid="1051"/>
                                        </p:tgtEl>
                                        <p:attrNameLst>
                                          <p:attrName>ppt_x</p:attrName>
                                          <p:attrName>ppt_y</p:attrName>
                                        </p:attrNameLst>
                                      </p:cBhvr>
                                      <p:rCtr x="53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p:bldP spid="1049" grpId="1"/>
      <p:bldP spid="1051" grpId="0"/>
      <p:bldP spid="1051" grpId="1"/>
      <p:bldP spid="1052" grpId="0"/>
      <p:bldP spid="1052" grpId="1"/>
      <p:bldP spid="1052" grpId="2"/>
      <p:bldP spid="1053" grpId="0"/>
      <p:bldP spid="1053" grpId="1"/>
      <p:bldP spid="1053" grpId="2"/>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3318937-A65E-B4B1-D358-0A3F1CD6B65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C6E95C-B898-5BAB-B991-3450FA309003}"/>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34</a:t>
            </a:fld>
            <a:endParaRPr lang="en-US"/>
          </a:p>
        </p:txBody>
      </p:sp>
      <p:grpSp>
        <p:nvGrpSpPr>
          <p:cNvPr id="6" name="Group 5">
            <a:extLst>
              <a:ext uri="{FF2B5EF4-FFF2-40B4-BE49-F238E27FC236}">
                <a16:creationId xmlns:a16="http://schemas.microsoft.com/office/drawing/2014/main" id="{E1138F1A-697F-956A-05BE-ACE85710665C}"/>
              </a:ext>
            </a:extLst>
          </p:cNvPr>
          <p:cNvGrpSpPr/>
          <p:nvPr/>
        </p:nvGrpSpPr>
        <p:grpSpPr>
          <a:xfrm>
            <a:off x="9931595" y="1071508"/>
            <a:ext cx="678391" cy="1407384"/>
            <a:chOff x="9931595" y="1071508"/>
            <a:chExt cx="678391" cy="1407384"/>
          </a:xfrm>
        </p:grpSpPr>
        <p:pic>
          <p:nvPicPr>
            <p:cNvPr id="1050" name="Picture Placeholder 5">
              <a:extLst>
                <a:ext uri="{FF2B5EF4-FFF2-40B4-BE49-F238E27FC236}">
                  <a16:creationId xmlns:a16="http://schemas.microsoft.com/office/drawing/2014/main" id="{4E891A5D-D29E-5989-210F-1C7B973C9A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2200" y="1071508"/>
              <a:ext cx="554786" cy="1063340"/>
            </a:xfrm>
            <a:prstGeom prst="rect">
              <a:avLst/>
            </a:prstGeom>
          </p:spPr>
        </p:pic>
        <p:sp>
          <p:nvSpPr>
            <p:cNvPr id="1051" name="TextBox 1050">
              <a:extLst>
                <a:ext uri="{FF2B5EF4-FFF2-40B4-BE49-F238E27FC236}">
                  <a16:creationId xmlns:a16="http://schemas.microsoft.com/office/drawing/2014/main" id="{C79A3A39-9008-D005-88C0-71D552F1CF99}"/>
                </a:ext>
              </a:extLst>
            </p:cNvPr>
            <p:cNvSpPr txBox="1"/>
            <p:nvPr/>
          </p:nvSpPr>
          <p:spPr>
            <a:xfrm>
              <a:off x="9931595" y="2140338"/>
              <a:ext cx="678391" cy="338554"/>
            </a:xfrm>
            <a:prstGeom prst="rect">
              <a:avLst/>
            </a:prstGeom>
            <a:noFill/>
          </p:spPr>
          <p:txBody>
            <a:bodyPr wrap="square" rtlCol="0">
              <a:spAutoFit/>
            </a:bodyPr>
            <a:lstStyle/>
            <a:p>
              <a:r>
                <a:rPr lang="en-US" sz="1600" dirty="0"/>
                <a:t>Bob</a:t>
              </a:r>
            </a:p>
          </p:txBody>
        </p:sp>
        <p:sp>
          <p:nvSpPr>
            <p:cNvPr id="1052" name="TextBox 1051">
              <a:extLst>
                <a:ext uri="{FF2B5EF4-FFF2-40B4-BE49-F238E27FC236}">
                  <a16:creationId xmlns:a16="http://schemas.microsoft.com/office/drawing/2014/main" id="{56FDF318-5B8B-65DF-DD70-C518E17F5434}"/>
                </a:ext>
              </a:extLst>
            </p:cNvPr>
            <p:cNvSpPr txBox="1"/>
            <p:nvPr/>
          </p:nvSpPr>
          <p:spPr>
            <a:xfrm>
              <a:off x="10009669" y="118655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7" name="Group 6">
            <a:extLst>
              <a:ext uri="{FF2B5EF4-FFF2-40B4-BE49-F238E27FC236}">
                <a16:creationId xmlns:a16="http://schemas.microsoft.com/office/drawing/2014/main" id="{9F8832F8-65FA-FD42-E465-306E9A23E2E6}"/>
              </a:ext>
            </a:extLst>
          </p:cNvPr>
          <p:cNvGrpSpPr/>
          <p:nvPr/>
        </p:nvGrpSpPr>
        <p:grpSpPr>
          <a:xfrm>
            <a:off x="5756804" y="1083241"/>
            <a:ext cx="678391" cy="1401894"/>
            <a:chOff x="5756804" y="1083241"/>
            <a:chExt cx="678391" cy="1401894"/>
          </a:xfrm>
        </p:grpSpPr>
        <p:sp>
          <p:nvSpPr>
            <p:cNvPr id="1049" name="TextBox 1048">
              <a:extLst>
                <a:ext uri="{FF2B5EF4-FFF2-40B4-BE49-F238E27FC236}">
                  <a16:creationId xmlns:a16="http://schemas.microsoft.com/office/drawing/2014/main" id="{EE21082E-2FE4-0DAF-5403-ACA10EA1AEF0}"/>
                </a:ext>
              </a:extLst>
            </p:cNvPr>
            <p:cNvSpPr txBox="1"/>
            <p:nvPr/>
          </p:nvSpPr>
          <p:spPr>
            <a:xfrm>
              <a:off x="5756804" y="2146581"/>
              <a:ext cx="678391" cy="338554"/>
            </a:xfrm>
            <a:prstGeom prst="rect">
              <a:avLst/>
            </a:prstGeom>
            <a:noFill/>
          </p:spPr>
          <p:txBody>
            <a:bodyPr wrap="square" rtlCol="0">
              <a:spAutoFit/>
            </a:bodyPr>
            <a:lstStyle/>
            <a:p>
              <a:r>
                <a:rPr lang="en-US" sz="1600" dirty="0"/>
                <a:t>Alice</a:t>
              </a:r>
            </a:p>
          </p:txBody>
        </p:sp>
        <p:grpSp>
          <p:nvGrpSpPr>
            <p:cNvPr id="4" name="Group 3">
              <a:extLst>
                <a:ext uri="{FF2B5EF4-FFF2-40B4-BE49-F238E27FC236}">
                  <a16:creationId xmlns:a16="http://schemas.microsoft.com/office/drawing/2014/main" id="{A97C1348-73FC-9CBD-B1FA-701E03B6E3B0}"/>
                </a:ext>
              </a:extLst>
            </p:cNvPr>
            <p:cNvGrpSpPr/>
            <p:nvPr/>
          </p:nvGrpSpPr>
          <p:grpSpPr>
            <a:xfrm>
              <a:off x="5819461" y="1083241"/>
              <a:ext cx="603915" cy="1063340"/>
              <a:chOff x="5819461" y="1083241"/>
              <a:chExt cx="603915" cy="1063340"/>
            </a:xfrm>
          </p:grpSpPr>
          <p:pic>
            <p:nvPicPr>
              <p:cNvPr id="1048" name="Picture Placeholder 5">
                <a:extLst>
                  <a:ext uri="{FF2B5EF4-FFF2-40B4-BE49-F238E27FC236}">
                    <a16:creationId xmlns:a16="http://schemas.microsoft.com/office/drawing/2014/main" id="{1031B017-7B52-B063-3A3A-C35E27C84D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9461" y="1083241"/>
                <a:ext cx="554786" cy="1063340"/>
              </a:xfrm>
              <a:prstGeom prst="rect">
                <a:avLst/>
              </a:prstGeom>
            </p:spPr>
          </p:pic>
          <p:sp>
            <p:nvSpPr>
              <p:cNvPr id="1053" name="TextBox 1052">
                <a:extLst>
                  <a:ext uri="{FF2B5EF4-FFF2-40B4-BE49-F238E27FC236}">
                    <a16:creationId xmlns:a16="http://schemas.microsoft.com/office/drawing/2014/main" id="{305B695D-6961-6532-0076-5FE4F3346E41}"/>
                  </a:ext>
                </a:extLst>
              </p:cNvPr>
              <p:cNvSpPr txBox="1"/>
              <p:nvPr/>
            </p:nvSpPr>
            <p:spPr>
              <a:xfrm>
                <a:off x="5844445" y="118655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grpSp>
      <p:sp>
        <p:nvSpPr>
          <p:cNvPr id="2" name="Content Placeholder 3">
            <a:extLst>
              <a:ext uri="{FF2B5EF4-FFF2-40B4-BE49-F238E27FC236}">
                <a16:creationId xmlns:a16="http://schemas.microsoft.com/office/drawing/2014/main" id="{C52F47E9-AB29-39D6-AAA7-FD5D2A32BBA7}"/>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48FBE450-1116-BD62-25AA-600096097514}"/>
              </a:ext>
            </a:extLst>
          </p:cNvPr>
          <p:cNvSpPr txBox="1"/>
          <p:nvPr/>
        </p:nvSpPr>
        <p:spPr>
          <a:xfrm>
            <a:off x="705678" y="3726832"/>
            <a:ext cx="4522306" cy="2862322"/>
          </a:xfrm>
          <a:prstGeom prst="rect">
            <a:avLst/>
          </a:prstGeom>
          <a:noFill/>
        </p:spPr>
        <p:txBody>
          <a:bodyPr wrap="square" rtlCol="0">
            <a:spAutoFit/>
          </a:bodyPr>
          <a:lstStyle/>
          <a:p>
            <a:r>
              <a:rPr lang="en-US" sz="2000" b="1" dirty="0"/>
              <a:t>Sim Swapping</a:t>
            </a:r>
          </a:p>
          <a:p>
            <a:endParaRPr lang="en-US" sz="2000" b="1" dirty="0"/>
          </a:p>
          <a:p>
            <a:r>
              <a:rPr lang="en-US" sz="2000" dirty="0"/>
              <a:t>Normal behavior</a:t>
            </a:r>
          </a:p>
          <a:p>
            <a:r>
              <a:rPr lang="en-US" sz="2000" dirty="0"/>
              <a:t>Observer</a:t>
            </a:r>
          </a:p>
          <a:p>
            <a:r>
              <a:rPr lang="en-US" sz="2000" dirty="0"/>
              <a:t>GHOST Enabled</a:t>
            </a:r>
          </a:p>
          <a:p>
            <a:endParaRPr lang="en-US" sz="2000" dirty="0"/>
          </a:p>
          <a:p>
            <a:endParaRPr lang="en-US" sz="2000" dirty="0"/>
          </a:p>
          <a:p>
            <a:endParaRPr lang="en-US" sz="2000" dirty="0"/>
          </a:p>
          <a:p>
            <a:pPr marL="0" indent="0">
              <a:buNone/>
            </a:pPr>
            <a:endParaRPr lang="en-US" sz="2000" dirty="0"/>
          </a:p>
        </p:txBody>
      </p:sp>
      <p:pic>
        <p:nvPicPr>
          <p:cNvPr id="31" name="Picture 30">
            <a:extLst>
              <a:ext uri="{FF2B5EF4-FFF2-40B4-BE49-F238E27FC236}">
                <a16:creationId xmlns:a16="http://schemas.microsoft.com/office/drawing/2014/main" id="{3808FC1C-EB98-1094-FE76-544E56FC363C}"/>
              </a:ext>
            </a:extLst>
          </p:cNvPr>
          <p:cNvPicPr>
            <a:picLocks noChangeAspect="1"/>
          </p:cNvPicPr>
          <p:nvPr/>
        </p:nvPicPr>
        <p:blipFill>
          <a:blip r:embed="rId5"/>
          <a:stretch>
            <a:fillRect/>
          </a:stretch>
        </p:blipFill>
        <p:spPr>
          <a:xfrm>
            <a:off x="7835632" y="488952"/>
            <a:ext cx="559680" cy="369332"/>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DE7D47CC-20B0-2B4A-A9F6-D1C819A4F3F3}"/>
              </a:ext>
            </a:extLst>
          </p:cNvPr>
          <p:cNvPicPr>
            <a:picLocks noChangeAspect="1"/>
          </p:cNvPicPr>
          <p:nvPr/>
        </p:nvPicPr>
        <p:blipFill>
          <a:blip r:embed="rId6"/>
          <a:stretch>
            <a:fillRect/>
          </a:stretch>
        </p:blipFill>
        <p:spPr>
          <a:xfrm>
            <a:off x="7815227" y="2668044"/>
            <a:ext cx="758227" cy="931524"/>
          </a:xfrm>
          <a:prstGeom prst="rect">
            <a:avLst/>
          </a:prstGeom>
        </p:spPr>
      </p:pic>
      <p:pic>
        <p:nvPicPr>
          <p:cNvPr id="10" name="Graphic 9" descr="Home outline">
            <a:extLst>
              <a:ext uri="{FF2B5EF4-FFF2-40B4-BE49-F238E27FC236}">
                <a16:creationId xmlns:a16="http://schemas.microsoft.com/office/drawing/2014/main" id="{D56C977B-CDB7-5C7B-97C5-8A944965A0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3926" y="2938369"/>
            <a:ext cx="789602" cy="789602"/>
          </a:xfrm>
          <a:prstGeom prst="rect">
            <a:avLst/>
          </a:prstGeom>
        </p:spPr>
      </p:pic>
      <p:pic>
        <p:nvPicPr>
          <p:cNvPr id="11" name="Graphic 10" descr="Schoolhouse outline">
            <a:extLst>
              <a:ext uri="{FF2B5EF4-FFF2-40B4-BE49-F238E27FC236}">
                <a16:creationId xmlns:a16="http://schemas.microsoft.com/office/drawing/2014/main" id="{56791731-2E30-8902-B47E-AC217949D7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95121" y="2829612"/>
            <a:ext cx="914400" cy="914400"/>
          </a:xfrm>
          <a:prstGeom prst="rect">
            <a:avLst/>
          </a:prstGeom>
        </p:spPr>
      </p:pic>
      <p:grpSp>
        <p:nvGrpSpPr>
          <p:cNvPr id="12" name="Group 11">
            <a:extLst>
              <a:ext uri="{FF2B5EF4-FFF2-40B4-BE49-F238E27FC236}">
                <a16:creationId xmlns:a16="http://schemas.microsoft.com/office/drawing/2014/main" id="{E8CD1E22-FAE6-CACA-BD65-11AF99EEB4C9}"/>
              </a:ext>
            </a:extLst>
          </p:cNvPr>
          <p:cNvGrpSpPr/>
          <p:nvPr/>
        </p:nvGrpSpPr>
        <p:grpSpPr>
          <a:xfrm>
            <a:off x="5738648" y="4420806"/>
            <a:ext cx="678391" cy="1365686"/>
            <a:chOff x="5774960" y="4076087"/>
            <a:chExt cx="678391" cy="1365686"/>
          </a:xfrm>
        </p:grpSpPr>
        <p:pic>
          <p:nvPicPr>
            <p:cNvPr id="13" name="Picture Placeholder 5">
              <a:extLst>
                <a:ext uri="{FF2B5EF4-FFF2-40B4-BE49-F238E27FC236}">
                  <a16:creationId xmlns:a16="http://schemas.microsoft.com/office/drawing/2014/main" id="{8EDEA8A6-B2ED-6159-6D72-15E292D7D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420" y="4378433"/>
              <a:ext cx="554786" cy="1063340"/>
            </a:xfrm>
            <a:prstGeom prst="rect">
              <a:avLst/>
            </a:prstGeom>
          </p:spPr>
        </p:pic>
        <p:sp>
          <p:nvSpPr>
            <p:cNvPr id="14" name="TextBox 13">
              <a:extLst>
                <a:ext uri="{FF2B5EF4-FFF2-40B4-BE49-F238E27FC236}">
                  <a16:creationId xmlns:a16="http://schemas.microsoft.com/office/drawing/2014/main" id="{2DA4ABBD-6E73-34EE-C42B-79BF32F2D6B3}"/>
                </a:ext>
              </a:extLst>
            </p:cNvPr>
            <p:cNvSpPr txBox="1"/>
            <p:nvPr/>
          </p:nvSpPr>
          <p:spPr>
            <a:xfrm>
              <a:off x="5774960" y="4076087"/>
              <a:ext cx="678391" cy="307777"/>
            </a:xfrm>
            <a:prstGeom prst="rect">
              <a:avLst/>
            </a:prstGeom>
            <a:noFill/>
          </p:spPr>
          <p:txBody>
            <a:bodyPr wrap="square" rtlCol="0">
              <a:spAutoFit/>
            </a:bodyPr>
            <a:lstStyle/>
            <a:p>
              <a:r>
                <a:rPr lang="en-US" sz="1400" dirty="0"/>
                <a:t>Alice</a:t>
              </a:r>
            </a:p>
          </p:txBody>
        </p:sp>
      </p:grpSp>
      <p:grpSp>
        <p:nvGrpSpPr>
          <p:cNvPr id="15" name="Group 14">
            <a:extLst>
              <a:ext uri="{FF2B5EF4-FFF2-40B4-BE49-F238E27FC236}">
                <a16:creationId xmlns:a16="http://schemas.microsoft.com/office/drawing/2014/main" id="{D7076999-4605-A9ED-46F8-25A72E7CE045}"/>
              </a:ext>
            </a:extLst>
          </p:cNvPr>
          <p:cNvGrpSpPr/>
          <p:nvPr/>
        </p:nvGrpSpPr>
        <p:grpSpPr>
          <a:xfrm>
            <a:off x="9936554" y="4409660"/>
            <a:ext cx="678391" cy="1366685"/>
            <a:chOff x="9972866" y="4075088"/>
            <a:chExt cx="678391" cy="1366685"/>
          </a:xfrm>
        </p:grpSpPr>
        <p:pic>
          <p:nvPicPr>
            <p:cNvPr id="16" name="Picture Placeholder 5">
              <a:extLst>
                <a:ext uri="{FF2B5EF4-FFF2-40B4-BE49-F238E27FC236}">
                  <a16:creationId xmlns:a16="http://schemas.microsoft.com/office/drawing/2014/main" id="{69C0C735-E9A9-9BEE-FD7D-B5C0FB3D5A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866" y="4378433"/>
              <a:ext cx="554786" cy="1063340"/>
            </a:xfrm>
            <a:prstGeom prst="rect">
              <a:avLst/>
            </a:prstGeom>
          </p:spPr>
        </p:pic>
        <p:sp>
          <p:nvSpPr>
            <p:cNvPr id="17" name="TextBox 16">
              <a:extLst>
                <a:ext uri="{FF2B5EF4-FFF2-40B4-BE49-F238E27FC236}">
                  <a16:creationId xmlns:a16="http://schemas.microsoft.com/office/drawing/2014/main" id="{E19A90E1-680C-8FDF-49D7-DE05F8C7F54C}"/>
                </a:ext>
              </a:extLst>
            </p:cNvPr>
            <p:cNvSpPr txBox="1"/>
            <p:nvPr/>
          </p:nvSpPr>
          <p:spPr>
            <a:xfrm>
              <a:off x="9972866" y="4075088"/>
              <a:ext cx="678391" cy="307777"/>
            </a:xfrm>
            <a:prstGeom prst="rect">
              <a:avLst/>
            </a:prstGeom>
            <a:noFill/>
          </p:spPr>
          <p:txBody>
            <a:bodyPr wrap="square" rtlCol="0">
              <a:spAutoFit/>
            </a:bodyPr>
            <a:lstStyle/>
            <a:p>
              <a:r>
                <a:rPr lang="en-US" sz="1400" dirty="0"/>
                <a:t>Bob</a:t>
              </a:r>
            </a:p>
          </p:txBody>
        </p:sp>
      </p:grpSp>
      <p:sp>
        <p:nvSpPr>
          <p:cNvPr id="19" name="TextBox 18">
            <a:extLst>
              <a:ext uri="{FF2B5EF4-FFF2-40B4-BE49-F238E27FC236}">
                <a16:creationId xmlns:a16="http://schemas.microsoft.com/office/drawing/2014/main" id="{E8FDA7AC-223A-8627-A822-CCF61FE99AA2}"/>
              </a:ext>
            </a:extLst>
          </p:cNvPr>
          <p:cNvSpPr txBox="1"/>
          <p:nvPr/>
        </p:nvSpPr>
        <p:spPr>
          <a:xfrm>
            <a:off x="9944685" y="4816004"/>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sp>
        <p:nvSpPr>
          <p:cNvPr id="20" name="TextBox 19">
            <a:extLst>
              <a:ext uri="{FF2B5EF4-FFF2-40B4-BE49-F238E27FC236}">
                <a16:creationId xmlns:a16="http://schemas.microsoft.com/office/drawing/2014/main" id="{CF3CB891-3602-B42D-70B4-39FA73DC653A}"/>
              </a:ext>
            </a:extLst>
          </p:cNvPr>
          <p:cNvSpPr txBox="1"/>
          <p:nvPr/>
        </p:nvSpPr>
        <p:spPr>
          <a:xfrm>
            <a:off x="5795399" y="4816004"/>
            <a:ext cx="548640"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cxnSp>
        <p:nvCxnSpPr>
          <p:cNvPr id="21" name="Straight Connector 20">
            <a:extLst>
              <a:ext uri="{FF2B5EF4-FFF2-40B4-BE49-F238E27FC236}">
                <a16:creationId xmlns:a16="http://schemas.microsoft.com/office/drawing/2014/main" id="{215743F6-8B14-195A-466C-79C3945DBCE7}"/>
              </a:ext>
            </a:extLst>
          </p:cNvPr>
          <p:cNvCxnSpPr>
            <a:cxnSpLocks/>
          </p:cNvCxnSpPr>
          <p:nvPr/>
        </p:nvCxnSpPr>
        <p:spPr>
          <a:xfrm>
            <a:off x="6710209" y="3296141"/>
            <a:ext cx="11254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4566859-5A17-9BEC-4DFB-486495901358}"/>
              </a:ext>
            </a:extLst>
          </p:cNvPr>
          <p:cNvCxnSpPr>
            <a:cxnSpLocks/>
          </p:cNvCxnSpPr>
          <p:nvPr/>
        </p:nvCxnSpPr>
        <p:spPr>
          <a:xfrm>
            <a:off x="8573454" y="3296141"/>
            <a:ext cx="112542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48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 0.0007 L 0.09154 0.04005 C 0.11055 0.04908 0.13906 0.05394 0.16914 0.05394 C 0.20326 0.05394 0.2306 0.04908 0.24961 0.04005 L 0.34128 0.0007 " pathEditMode="relative" rAng="0" ptsTypes="AAAAA">
                                      <p:cBhvr>
                                        <p:cTn id="6" dur="3000" fill="hold"/>
                                        <p:tgtEl>
                                          <p:spTgt spid="7"/>
                                        </p:tgtEl>
                                        <p:attrNameLst>
                                          <p:attrName>ppt_x</p:attrName>
                                          <p:attrName>ppt_y</p:attrName>
                                        </p:attrNameLst>
                                      </p:cBhvr>
                                      <p:rCtr x="17057" y="2662"/>
                                    </p:animMotion>
                                  </p:childTnLst>
                                </p:cTn>
                              </p:par>
                              <p:par>
                                <p:cTn id="7" presetID="42" presetClass="path" presetSubtype="0" accel="50000" decel="50000" fill="hold" nodeType="withEffect">
                                  <p:stCondLst>
                                    <p:cond delay="0"/>
                                  </p:stCondLst>
                                  <p:childTnLst>
                                    <p:animMotion origin="layout" path="M 2.29167E-6 3.7037E-6 L -0.34232 0.00185 " pathEditMode="relative" rAng="0" ptsTypes="AA">
                                      <p:cBhvr>
                                        <p:cTn id="8" dur="3000" fill="hold"/>
                                        <p:tgtEl>
                                          <p:spTgt spid="6"/>
                                        </p:tgtEl>
                                        <p:attrNameLst>
                                          <p:attrName>ppt_x</p:attrName>
                                          <p:attrName>ppt_y</p:attrName>
                                        </p:attrNameLst>
                                      </p:cBhvr>
                                      <p:rCtr x="-17122" y="185"/>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0052 -0.00046 L 0.14258 -0.00347 " pathEditMode="relative" rAng="0" ptsTypes="AA">
                                      <p:cBhvr>
                                        <p:cTn id="12" dur="2000" fill="hold"/>
                                        <p:tgtEl>
                                          <p:spTgt spid="12"/>
                                        </p:tgtEl>
                                        <p:attrNameLst>
                                          <p:attrName>ppt_x</p:attrName>
                                          <p:attrName>ppt_y</p:attrName>
                                        </p:attrNameLst>
                                      </p:cBhvr>
                                      <p:rCtr x="7148" y="-162"/>
                                    </p:animMotion>
                                  </p:childTnLst>
                                </p:cTn>
                              </p:par>
                              <p:par>
                                <p:cTn id="13" presetID="42" presetClass="path" presetSubtype="0" accel="50000" decel="50000" fill="hold" nodeType="withEffect">
                                  <p:stCondLst>
                                    <p:cond delay="0"/>
                                  </p:stCondLst>
                                  <p:childTnLst>
                                    <p:animMotion origin="layout" path="M 1.45833E-6 -2.59259E-6 L -0.14896 0.00301 " pathEditMode="relative" rAng="0" ptsTypes="AA">
                                      <p:cBhvr>
                                        <p:cTn id="14" dur="2000" fill="hold"/>
                                        <p:tgtEl>
                                          <p:spTgt spid="15"/>
                                        </p:tgtEl>
                                        <p:attrNameLst>
                                          <p:attrName>ppt_x</p:attrName>
                                          <p:attrName>ppt_y</p:attrName>
                                        </p:attrNameLst>
                                      </p:cBhvr>
                                      <p:rCtr x="-7448" y="139"/>
                                    </p:animMotion>
                                  </p:childTnLst>
                                </p:cTn>
                              </p:par>
                              <p:par>
                                <p:cTn id="15" presetID="0" presetClass="path" presetSubtype="0" accel="50000" decel="50000" fill="hold" grpId="0" nodeType="withEffect">
                                  <p:stCondLst>
                                    <p:cond delay="0"/>
                                  </p:stCondLst>
                                  <p:childTnLst>
                                    <p:animMotion origin="layout" path="M 3.54167E-6 -3.7037E-6 L 0.1427 -0.00301 " pathEditMode="relative" rAng="0" ptsTypes="AA">
                                      <p:cBhvr>
                                        <p:cTn id="16" dur="2000" fill="hold"/>
                                        <p:tgtEl>
                                          <p:spTgt spid="20"/>
                                        </p:tgtEl>
                                        <p:attrNameLst>
                                          <p:attrName>ppt_x</p:attrName>
                                          <p:attrName>ppt_y</p:attrName>
                                        </p:attrNameLst>
                                      </p:cBhvr>
                                      <p:rCtr x="7135" y="-162"/>
                                    </p:animMotion>
                                  </p:childTnLst>
                                </p:cTn>
                              </p:par>
                              <p:par>
                                <p:cTn id="17" presetID="0" presetClass="path" presetSubtype="0" accel="50000" decel="50000" fill="hold" grpId="0" nodeType="withEffect">
                                  <p:stCondLst>
                                    <p:cond delay="0"/>
                                  </p:stCondLst>
                                  <p:childTnLst>
                                    <p:animMotion origin="layout" path="M -2.91667E-6 -3.7037E-6 L -0.14869 0.00301 " pathEditMode="relative" rAng="0" ptsTypes="AA">
                                      <p:cBhvr>
                                        <p:cTn id="18" dur="2000" fill="hold"/>
                                        <p:tgtEl>
                                          <p:spTgt spid="19"/>
                                        </p:tgtEl>
                                        <p:attrNameLst>
                                          <p:attrName>ppt_x</p:attrName>
                                          <p:attrName>ppt_y</p:attrName>
                                        </p:attrNameLst>
                                      </p:cBhvr>
                                      <p:rCtr x="-7435" y="139"/>
                                    </p:animMotion>
                                  </p:childTnLst>
                                </p:cTn>
                              </p:par>
                            </p:childTnLst>
                          </p:cTn>
                        </p:par>
                      </p:childTnLst>
                    </p:cTn>
                  </p:par>
                  <p:par>
                    <p:cTn id="19" fill="hold">
                      <p:stCondLst>
                        <p:cond delay="indefinite"/>
                      </p:stCondLst>
                      <p:childTnLst>
                        <p:par>
                          <p:cTn id="20" fill="hold">
                            <p:stCondLst>
                              <p:cond delay="0"/>
                            </p:stCondLst>
                            <p:childTnLst>
                              <p:par>
                                <p:cTn id="21" presetID="37" presetClass="path" presetSubtype="0" accel="50000" decel="50000" fill="hold" grpId="1" nodeType="clickEffect">
                                  <p:stCondLst>
                                    <p:cond delay="0"/>
                                  </p:stCondLst>
                                  <p:childTnLst>
                                    <p:animMotion origin="layout" path="M 0.1427 -0.00301 C 0.14218 -0.04606 0.19492 -0.03796 0.19492 -0.00439 " pathEditMode="relative" rAng="0" ptsTypes="AA">
                                      <p:cBhvr>
                                        <p:cTn id="22" dur="2000" fill="hold"/>
                                        <p:tgtEl>
                                          <p:spTgt spid="20"/>
                                        </p:tgtEl>
                                        <p:attrNameLst>
                                          <p:attrName>ppt_x</p:attrName>
                                          <p:attrName>ppt_y</p:attrName>
                                        </p:attrNameLst>
                                      </p:cBhvr>
                                      <p:rCtr x="2604" y="-1481"/>
                                    </p:animMotion>
                                  </p:childTnLst>
                                </p:cTn>
                              </p:par>
                              <p:par>
                                <p:cTn id="23" presetID="37" presetClass="path" presetSubtype="0" accel="50000" decel="50000" fill="hold" grpId="1" nodeType="withEffect">
                                  <p:stCondLst>
                                    <p:cond delay="0"/>
                                  </p:stCondLst>
                                  <p:childTnLst>
                                    <p:animMotion origin="layout" path="M -0.14869 0.00301 C -0.14869 0.03241 -0.19622 0.02986 -0.19596 -0.00092 " pathEditMode="relative" rAng="0" ptsTypes="AA">
                                      <p:cBhvr>
                                        <p:cTn id="24" dur="2000" fill="hold"/>
                                        <p:tgtEl>
                                          <p:spTgt spid="19"/>
                                        </p:tgtEl>
                                        <p:attrNameLst>
                                          <p:attrName>ppt_x</p:attrName>
                                          <p:attrName>ppt_y</p:attrName>
                                        </p:attrNameLst>
                                      </p:cBhvr>
                                      <p:rCtr x="-2370" y="833"/>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0.1431 -0.00301 L 2.5E-6 -2.96296E-6 " pathEditMode="relative" rAng="0" ptsTypes="AA">
                                      <p:cBhvr>
                                        <p:cTn id="28" dur="2000" fill="hold"/>
                                        <p:tgtEl>
                                          <p:spTgt spid="12"/>
                                        </p:tgtEl>
                                        <p:attrNameLst>
                                          <p:attrName>ppt_x</p:attrName>
                                          <p:attrName>ppt_y</p:attrName>
                                        </p:attrNameLst>
                                      </p:cBhvr>
                                      <p:rCtr x="-7161" y="139"/>
                                    </p:animMotion>
                                  </p:childTnLst>
                                </p:cTn>
                              </p:par>
                              <p:par>
                                <p:cTn id="29" presetID="42" presetClass="path" presetSubtype="0" accel="50000" decel="50000" fill="hold" grpId="2" nodeType="withEffect">
                                  <p:stCondLst>
                                    <p:cond delay="0"/>
                                  </p:stCondLst>
                                  <p:childTnLst>
                                    <p:animMotion origin="layout" path="M 0.19284 0.00301 L 0.33906 -0.00069 " pathEditMode="relative" rAng="0" ptsTypes="AA">
                                      <p:cBhvr>
                                        <p:cTn id="30" dur="2000" fill="hold"/>
                                        <p:tgtEl>
                                          <p:spTgt spid="20"/>
                                        </p:tgtEl>
                                        <p:attrNameLst>
                                          <p:attrName>ppt_x</p:attrName>
                                          <p:attrName>ppt_y</p:attrName>
                                        </p:attrNameLst>
                                      </p:cBhvr>
                                      <p:rCtr x="7305" y="-185"/>
                                    </p:animMotion>
                                  </p:childTnLst>
                                </p:cTn>
                              </p:par>
                              <p:par>
                                <p:cTn id="31" presetID="42" presetClass="path" presetSubtype="0" accel="50000" decel="50000" fill="hold" grpId="2" nodeType="withEffect">
                                  <p:stCondLst>
                                    <p:cond delay="0"/>
                                  </p:stCondLst>
                                  <p:childTnLst>
                                    <p:animMotion origin="layout" path="M -0.19596 -0.00092 L -0.34153 -3.7037E-6 " pathEditMode="relative" rAng="0" ptsTypes="AA">
                                      <p:cBhvr>
                                        <p:cTn id="32" dur="2000" fill="hold"/>
                                        <p:tgtEl>
                                          <p:spTgt spid="19"/>
                                        </p:tgtEl>
                                        <p:attrNameLst>
                                          <p:attrName>ppt_x</p:attrName>
                                          <p:attrName>ppt_y</p:attrName>
                                        </p:attrNameLst>
                                      </p:cBhvr>
                                      <p:rCtr x="-7279" y="46"/>
                                    </p:animMotion>
                                  </p:childTnLst>
                                </p:cTn>
                              </p:par>
                              <p:par>
                                <p:cTn id="33" presetID="42" presetClass="path" presetSubtype="0" accel="50000" decel="50000" fill="hold" nodeType="withEffect">
                                  <p:stCondLst>
                                    <p:cond delay="0"/>
                                  </p:stCondLst>
                                  <p:childTnLst>
                                    <p:animMotion origin="layout" path="M -0.14896 0.00301 L 1.45833E-6 -2.59259E-6 " pathEditMode="relative" rAng="0" ptsTypes="AA">
                                      <p:cBhvr>
                                        <p:cTn id="34" dur="2000" fill="hold"/>
                                        <p:tgtEl>
                                          <p:spTgt spid="15"/>
                                        </p:tgtEl>
                                        <p:attrNameLst>
                                          <p:attrName>ppt_x</p:attrName>
                                          <p:attrName>ppt_y</p:attrName>
                                        </p:attrNameLst>
                                      </p:cBhvr>
                                      <p:rCtr x="7448"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9" grpId="2"/>
      <p:bldP spid="20" grpId="0"/>
      <p:bldP spid="20" grpId="1"/>
      <p:bldP spid="20" grpId="2"/>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B0C8F0-5CDD-2F70-C754-CABC9FFBE2A6}"/>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765CD27-22B5-2A5A-B932-03F68BA7BD11}"/>
              </a:ext>
            </a:extLst>
          </p:cNvPr>
          <p:cNvGrpSpPr/>
          <p:nvPr/>
        </p:nvGrpSpPr>
        <p:grpSpPr>
          <a:xfrm>
            <a:off x="9910209" y="1076998"/>
            <a:ext cx="678391" cy="1371117"/>
            <a:chOff x="5756804" y="1083241"/>
            <a:chExt cx="678391" cy="1371117"/>
          </a:xfrm>
        </p:grpSpPr>
        <p:sp>
          <p:nvSpPr>
            <p:cNvPr id="27" name="TextBox 26">
              <a:extLst>
                <a:ext uri="{FF2B5EF4-FFF2-40B4-BE49-F238E27FC236}">
                  <a16:creationId xmlns:a16="http://schemas.microsoft.com/office/drawing/2014/main" id="{5AC0C0D3-C2CF-2F43-EE8D-C00DF5F9B6A2}"/>
                </a:ext>
              </a:extLst>
            </p:cNvPr>
            <p:cNvSpPr txBox="1"/>
            <p:nvPr/>
          </p:nvSpPr>
          <p:spPr>
            <a:xfrm>
              <a:off x="5756804" y="2146581"/>
              <a:ext cx="678391" cy="307777"/>
            </a:xfrm>
            <a:prstGeom prst="rect">
              <a:avLst/>
            </a:prstGeom>
            <a:noFill/>
          </p:spPr>
          <p:txBody>
            <a:bodyPr wrap="square" rtlCol="0">
              <a:spAutoFit/>
            </a:bodyPr>
            <a:lstStyle/>
            <a:p>
              <a:r>
                <a:rPr lang="en-US" sz="1400" dirty="0"/>
                <a:t>Alice</a:t>
              </a:r>
            </a:p>
          </p:txBody>
        </p:sp>
        <p:grpSp>
          <p:nvGrpSpPr>
            <p:cNvPr id="29" name="Group 28">
              <a:extLst>
                <a:ext uri="{FF2B5EF4-FFF2-40B4-BE49-F238E27FC236}">
                  <a16:creationId xmlns:a16="http://schemas.microsoft.com/office/drawing/2014/main" id="{2B41CF7A-BF51-35C7-72BD-C74B82C77370}"/>
                </a:ext>
              </a:extLst>
            </p:cNvPr>
            <p:cNvGrpSpPr/>
            <p:nvPr/>
          </p:nvGrpSpPr>
          <p:grpSpPr>
            <a:xfrm>
              <a:off x="5819461" y="1083241"/>
              <a:ext cx="603915" cy="1063340"/>
              <a:chOff x="5819461" y="1083241"/>
              <a:chExt cx="603915" cy="1063340"/>
            </a:xfrm>
          </p:grpSpPr>
          <p:pic>
            <p:nvPicPr>
              <p:cNvPr id="30" name="Picture Placeholder 5">
                <a:extLst>
                  <a:ext uri="{FF2B5EF4-FFF2-40B4-BE49-F238E27FC236}">
                    <a16:creationId xmlns:a16="http://schemas.microsoft.com/office/drawing/2014/main" id="{A298F845-694A-8BCF-AE02-00CB2A38B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9461" y="1083241"/>
                <a:ext cx="554786" cy="1063340"/>
              </a:xfrm>
              <a:prstGeom prst="rect">
                <a:avLst/>
              </a:prstGeom>
            </p:spPr>
          </p:pic>
          <p:sp>
            <p:nvSpPr>
              <p:cNvPr id="32" name="TextBox 31">
                <a:extLst>
                  <a:ext uri="{FF2B5EF4-FFF2-40B4-BE49-F238E27FC236}">
                    <a16:creationId xmlns:a16="http://schemas.microsoft.com/office/drawing/2014/main" id="{2C5EA0B5-B903-5E0B-B17F-C19F878B8667}"/>
                  </a:ext>
                </a:extLst>
              </p:cNvPr>
              <p:cNvSpPr txBox="1"/>
              <p:nvPr/>
            </p:nvSpPr>
            <p:spPr>
              <a:xfrm>
                <a:off x="5844445" y="118655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grpSp>
      <p:sp>
        <p:nvSpPr>
          <p:cNvPr id="3" name="Slide Number Placeholder 2">
            <a:extLst>
              <a:ext uri="{FF2B5EF4-FFF2-40B4-BE49-F238E27FC236}">
                <a16:creationId xmlns:a16="http://schemas.microsoft.com/office/drawing/2014/main" id="{9E16D79F-220F-FC35-F5B8-9E0984D0D47C}"/>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35</a:t>
            </a:fld>
            <a:endParaRPr lang="en-US"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D482DB64-303C-355D-7EAC-5B20888DADD7}"/>
              </a:ext>
            </a:extLst>
          </p:cNvPr>
          <p:cNvPicPr>
            <a:picLocks noChangeAspect="1"/>
          </p:cNvPicPr>
          <p:nvPr/>
        </p:nvPicPr>
        <p:blipFill>
          <a:blip r:embed="rId5"/>
          <a:stretch>
            <a:fillRect/>
          </a:stretch>
        </p:blipFill>
        <p:spPr>
          <a:xfrm>
            <a:off x="7736359" y="2963238"/>
            <a:ext cx="758227" cy="931524"/>
          </a:xfrm>
          <a:prstGeom prst="rect">
            <a:avLst/>
          </a:prstGeom>
        </p:spPr>
      </p:pic>
      <p:cxnSp>
        <p:nvCxnSpPr>
          <p:cNvPr id="34" name="Straight Connector 33">
            <a:extLst>
              <a:ext uri="{FF2B5EF4-FFF2-40B4-BE49-F238E27FC236}">
                <a16:creationId xmlns:a16="http://schemas.microsoft.com/office/drawing/2014/main" id="{7455EF35-D036-07BC-AF8B-A2359A159F86}"/>
              </a:ext>
            </a:extLst>
          </p:cNvPr>
          <p:cNvCxnSpPr>
            <a:cxnSpLocks/>
          </p:cNvCxnSpPr>
          <p:nvPr/>
        </p:nvCxnSpPr>
        <p:spPr>
          <a:xfrm flipV="1">
            <a:off x="5455015" y="3356047"/>
            <a:ext cx="1953899" cy="20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0DA732F-6959-559F-1CBB-35A8EDAC6FF1}"/>
              </a:ext>
            </a:extLst>
          </p:cNvPr>
          <p:cNvCxnSpPr>
            <a:cxnSpLocks/>
          </p:cNvCxnSpPr>
          <p:nvPr/>
        </p:nvCxnSpPr>
        <p:spPr>
          <a:xfrm flipV="1">
            <a:off x="9004048" y="3339106"/>
            <a:ext cx="1953899" cy="20320"/>
          </a:xfrm>
          <a:prstGeom prst="line">
            <a:avLst/>
          </a:prstGeom>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B003B30-2EAB-1182-8F6A-3E341FEDE1F7}"/>
              </a:ext>
            </a:extLst>
          </p:cNvPr>
          <p:cNvGrpSpPr/>
          <p:nvPr/>
        </p:nvGrpSpPr>
        <p:grpSpPr>
          <a:xfrm>
            <a:off x="5774960" y="1083241"/>
            <a:ext cx="678391" cy="1376607"/>
            <a:chOff x="9931595" y="1071508"/>
            <a:chExt cx="678391" cy="1376607"/>
          </a:xfrm>
        </p:grpSpPr>
        <p:pic>
          <p:nvPicPr>
            <p:cNvPr id="1050" name="Picture Placeholder 5">
              <a:extLst>
                <a:ext uri="{FF2B5EF4-FFF2-40B4-BE49-F238E27FC236}">
                  <a16:creationId xmlns:a16="http://schemas.microsoft.com/office/drawing/2014/main" id="{F22F599D-D1F9-AF94-1FE5-5C42665AAD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2200" y="1071508"/>
              <a:ext cx="554786" cy="1063340"/>
            </a:xfrm>
            <a:prstGeom prst="rect">
              <a:avLst/>
            </a:prstGeom>
          </p:spPr>
        </p:pic>
        <p:sp>
          <p:nvSpPr>
            <p:cNvPr id="1051" name="TextBox 1050">
              <a:extLst>
                <a:ext uri="{FF2B5EF4-FFF2-40B4-BE49-F238E27FC236}">
                  <a16:creationId xmlns:a16="http://schemas.microsoft.com/office/drawing/2014/main" id="{432E62C2-AAD5-6A75-2DCB-2A8B1B238AEF}"/>
                </a:ext>
              </a:extLst>
            </p:cNvPr>
            <p:cNvSpPr txBox="1"/>
            <p:nvPr/>
          </p:nvSpPr>
          <p:spPr>
            <a:xfrm>
              <a:off x="9931595" y="2140338"/>
              <a:ext cx="678391" cy="307777"/>
            </a:xfrm>
            <a:prstGeom prst="rect">
              <a:avLst/>
            </a:prstGeom>
            <a:noFill/>
          </p:spPr>
          <p:txBody>
            <a:bodyPr wrap="square" rtlCol="0">
              <a:spAutoFit/>
            </a:bodyPr>
            <a:lstStyle/>
            <a:p>
              <a:r>
                <a:rPr lang="en-US" sz="1400" dirty="0"/>
                <a:t>Bob</a:t>
              </a:r>
            </a:p>
          </p:txBody>
        </p:sp>
        <p:sp>
          <p:nvSpPr>
            <p:cNvPr id="1052" name="TextBox 1051">
              <a:extLst>
                <a:ext uri="{FF2B5EF4-FFF2-40B4-BE49-F238E27FC236}">
                  <a16:creationId xmlns:a16="http://schemas.microsoft.com/office/drawing/2014/main" id="{1E29F463-A06C-5E60-A043-49E493A4C09E}"/>
                </a:ext>
              </a:extLst>
            </p:cNvPr>
            <p:cNvSpPr txBox="1"/>
            <p:nvPr/>
          </p:nvSpPr>
          <p:spPr>
            <a:xfrm>
              <a:off x="10009669" y="118655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sp>
        <p:nvSpPr>
          <p:cNvPr id="2" name="Content Placeholder 3">
            <a:extLst>
              <a:ext uri="{FF2B5EF4-FFF2-40B4-BE49-F238E27FC236}">
                <a16:creationId xmlns:a16="http://schemas.microsoft.com/office/drawing/2014/main" id="{1F0EB8F6-8454-FADD-C67B-0033E2110696}"/>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F5BEBF56-78C7-3CE5-4533-D77D454DBCD6}"/>
              </a:ext>
            </a:extLst>
          </p:cNvPr>
          <p:cNvSpPr txBox="1"/>
          <p:nvPr/>
        </p:nvSpPr>
        <p:spPr>
          <a:xfrm>
            <a:off x="705678" y="3726832"/>
            <a:ext cx="4522306" cy="2862322"/>
          </a:xfrm>
          <a:prstGeom prst="rect">
            <a:avLst/>
          </a:prstGeom>
          <a:noFill/>
        </p:spPr>
        <p:txBody>
          <a:bodyPr wrap="square" rtlCol="0">
            <a:spAutoFit/>
          </a:bodyPr>
          <a:lstStyle/>
          <a:p>
            <a:r>
              <a:rPr lang="en-US" sz="2000" b="1" dirty="0"/>
              <a:t>Sim Swapping</a:t>
            </a:r>
          </a:p>
          <a:p>
            <a:endParaRPr lang="en-US" sz="2000" b="1" dirty="0"/>
          </a:p>
          <a:p>
            <a:r>
              <a:rPr lang="en-US" sz="2000" dirty="0"/>
              <a:t>Normal behavior</a:t>
            </a:r>
          </a:p>
          <a:p>
            <a:r>
              <a:rPr lang="en-US" sz="2000" dirty="0"/>
              <a:t>Observer</a:t>
            </a:r>
          </a:p>
          <a:p>
            <a:r>
              <a:rPr lang="en-US" sz="2000" dirty="0"/>
              <a:t>GHOST Enabled</a:t>
            </a:r>
          </a:p>
          <a:p>
            <a:endParaRPr lang="en-US" sz="2000" dirty="0"/>
          </a:p>
          <a:p>
            <a:endParaRPr lang="en-US" sz="2000" dirty="0"/>
          </a:p>
          <a:p>
            <a:endParaRPr lang="en-US" sz="2000" dirty="0"/>
          </a:p>
          <a:p>
            <a:pPr marL="0" indent="0">
              <a:buNone/>
            </a:pPr>
            <a:endParaRPr lang="en-US" sz="2000" dirty="0"/>
          </a:p>
        </p:txBody>
      </p:sp>
      <p:pic>
        <p:nvPicPr>
          <p:cNvPr id="18" name="Graphic 17" descr="Building outline">
            <a:extLst>
              <a:ext uri="{FF2B5EF4-FFF2-40B4-BE49-F238E27FC236}">
                <a16:creationId xmlns:a16="http://schemas.microsoft.com/office/drawing/2014/main" id="{FE0D5E52-40BE-68B5-3AB7-0AB3650E63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6670" y="2812432"/>
            <a:ext cx="914400" cy="914400"/>
          </a:xfrm>
          <a:prstGeom prst="rect">
            <a:avLst/>
          </a:prstGeom>
        </p:spPr>
      </p:pic>
      <p:pic>
        <p:nvPicPr>
          <p:cNvPr id="28" name="Graphic 27" descr="Hospital outline">
            <a:extLst>
              <a:ext uri="{FF2B5EF4-FFF2-40B4-BE49-F238E27FC236}">
                <a16:creationId xmlns:a16="http://schemas.microsoft.com/office/drawing/2014/main" id="{C2C3FF1E-A99C-66E7-8685-F8B24B675B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1740" y="2812432"/>
            <a:ext cx="914400" cy="914400"/>
          </a:xfrm>
          <a:prstGeom prst="rect">
            <a:avLst/>
          </a:prstGeom>
        </p:spPr>
      </p:pic>
      <p:pic>
        <p:nvPicPr>
          <p:cNvPr id="31" name="Picture 30">
            <a:extLst>
              <a:ext uri="{FF2B5EF4-FFF2-40B4-BE49-F238E27FC236}">
                <a16:creationId xmlns:a16="http://schemas.microsoft.com/office/drawing/2014/main" id="{3BB05199-DA63-06AE-04D8-C735E9660D97}"/>
              </a:ext>
            </a:extLst>
          </p:cNvPr>
          <p:cNvPicPr>
            <a:picLocks noChangeAspect="1"/>
          </p:cNvPicPr>
          <p:nvPr/>
        </p:nvPicPr>
        <p:blipFill>
          <a:blip r:embed="rId10"/>
          <a:stretch>
            <a:fillRect/>
          </a:stretch>
        </p:blipFill>
        <p:spPr>
          <a:xfrm>
            <a:off x="7835632" y="488952"/>
            <a:ext cx="559680" cy="369332"/>
          </a:xfrm>
          <a:prstGeom prst="rect">
            <a:avLst/>
          </a:prstGeom>
        </p:spPr>
      </p:pic>
      <p:pic>
        <p:nvPicPr>
          <p:cNvPr id="19" name="Picture 18">
            <a:extLst>
              <a:ext uri="{FF2B5EF4-FFF2-40B4-BE49-F238E27FC236}">
                <a16:creationId xmlns:a16="http://schemas.microsoft.com/office/drawing/2014/main" id="{A1FE42F2-9258-732D-9956-D5539B5C8B5F}"/>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38896" r="32695"/>
          <a:stretch/>
        </p:blipFill>
        <p:spPr>
          <a:xfrm>
            <a:off x="7857765" y="6039228"/>
            <a:ext cx="515413" cy="570735"/>
          </a:xfrm>
          <a:prstGeom prst="rect">
            <a:avLst/>
          </a:prstGeom>
        </p:spPr>
      </p:pic>
      <p:grpSp>
        <p:nvGrpSpPr>
          <p:cNvPr id="37" name="Group 36">
            <a:extLst>
              <a:ext uri="{FF2B5EF4-FFF2-40B4-BE49-F238E27FC236}">
                <a16:creationId xmlns:a16="http://schemas.microsoft.com/office/drawing/2014/main" id="{D76E1901-3DAC-2F8E-FF36-1D81EE16FC9A}"/>
              </a:ext>
            </a:extLst>
          </p:cNvPr>
          <p:cNvGrpSpPr/>
          <p:nvPr/>
        </p:nvGrpSpPr>
        <p:grpSpPr>
          <a:xfrm>
            <a:off x="5774960" y="4076087"/>
            <a:ext cx="678391" cy="1365686"/>
            <a:chOff x="5774960" y="4076087"/>
            <a:chExt cx="678391" cy="1365686"/>
          </a:xfrm>
        </p:grpSpPr>
        <p:pic>
          <p:nvPicPr>
            <p:cNvPr id="20" name="Picture Placeholder 5">
              <a:extLst>
                <a:ext uri="{FF2B5EF4-FFF2-40B4-BE49-F238E27FC236}">
                  <a16:creationId xmlns:a16="http://schemas.microsoft.com/office/drawing/2014/main" id="{30CE95D4-0584-D3EA-E933-0D776E4CE9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6420" y="4378433"/>
              <a:ext cx="554786" cy="1063340"/>
            </a:xfrm>
            <a:prstGeom prst="rect">
              <a:avLst/>
            </a:prstGeom>
          </p:spPr>
        </p:pic>
        <p:sp>
          <p:nvSpPr>
            <p:cNvPr id="21" name="TextBox 20">
              <a:extLst>
                <a:ext uri="{FF2B5EF4-FFF2-40B4-BE49-F238E27FC236}">
                  <a16:creationId xmlns:a16="http://schemas.microsoft.com/office/drawing/2014/main" id="{D646F56A-5151-9003-9843-5A772C5E4BC5}"/>
                </a:ext>
              </a:extLst>
            </p:cNvPr>
            <p:cNvSpPr txBox="1"/>
            <p:nvPr/>
          </p:nvSpPr>
          <p:spPr>
            <a:xfrm>
              <a:off x="5774960" y="4076087"/>
              <a:ext cx="678391" cy="307777"/>
            </a:xfrm>
            <a:prstGeom prst="rect">
              <a:avLst/>
            </a:prstGeom>
            <a:noFill/>
          </p:spPr>
          <p:txBody>
            <a:bodyPr wrap="square" rtlCol="0">
              <a:spAutoFit/>
            </a:bodyPr>
            <a:lstStyle/>
            <a:p>
              <a:r>
                <a:rPr lang="en-US" sz="1400" dirty="0"/>
                <a:t>Alice</a:t>
              </a:r>
            </a:p>
          </p:txBody>
        </p:sp>
      </p:grpSp>
      <p:grpSp>
        <p:nvGrpSpPr>
          <p:cNvPr id="39" name="Group 38">
            <a:extLst>
              <a:ext uri="{FF2B5EF4-FFF2-40B4-BE49-F238E27FC236}">
                <a16:creationId xmlns:a16="http://schemas.microsoft.com/office/drawing/2014/main" id="{DB3EC73A-6D58-BB12-2A53-C0302D581B3E}"/>
              </a:ext>
            </a:extLst>
          </p:cNvPr>
          <p:cNvGrpSpPr/>
          <p:nvPr/>
        </p:nvGrpSpPr>
        <p:grpSpPr>
          <a:xfrm>
            <a:off x="9972866" y="4064941"/>
            <a:ext cx="678391" cy="1366685"/>
            <a:chOff x="9972866" y="4075088"/>
            <a:chExt cx="678391" cy="1366685"/>
          </a:xfrm>
        </p:grpSpPr>
        <p:pic>
          <p:nvPicPr>
            <p:cNvPr id="22" name="Picture Placeholder 5">
              <a:extLst>
                <a:ext uri="{FF2B5EF4-FFF2-40B4-BE49-F238E27FC236}">
                  <a16:creationId xmlns:a16="http://schemas.microsoft.com/office/drawing/2014/main" id="{D4544C1F-AD56-3EFA-BD08-F3B50C6EC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72866" y="4378433"/>
              <a:ext cx="554786" cy="1063340"/>
            </a:xfrm>
            <a:prstGeom prst="rect">
              <a:avLst/>
            </a:prstGeom>
          </p:spPr>
        </p:pic>
        <p:sp>
          <p:nvSpPr>
            <p:cNvPr id="23" name="TextBox 22">
              <a:extLst>
                <a:ext uri="{FF2B5EF4-FFF2-40B4-BE49-F238E27FC236}">
                  <a16:creationId xmlns:a16="http://schemas.microsoft.com/office/drawing/2014/main" id="{31F2D6E1-8E58-AC1D-6DD7-56B1D3D878B8}"/>
                </a:ext>
              </a:extLst>
            </p:cNvPr>
            <p:cNvSpPr txBox="1"/>
            <p:nvPr/>
          </p:nvSpPr>
          <p:spPr>
            <a:xfrm>
              <a:off x="9972866" y="4075088"/>
              <a:ext cx="678391" cy="307777"/>
            </a:xfrm>
            <a:prstGeom prst="rect">
              <a:avLst/>
            </a:prstGeom>
            <a:noFill/>
          </p:spPr>
          <p:txBody>
            <a:bodyPr wrap="square" rtlCol="0">
              <a:spAutoFit/>
            </a:bodyPr>
            <a:lstStyle/>
            <a:p>
              <a:r>
                <a:rPr lang="en-US" sz="1400" dirty="0"/>
                <a:t>Bob</a:t>
              </a:r>
            </a:p>
          </p:txBody>
        </p:sp>
      </p:grpSp>
      <p:sp>
        <p:nvSpPr>
          <p:cNvPr id="24" name="TextBox 23">
            <a:extLst>
              <a:ext uri="{FF2B5EF4-FFF2-40B4-BE49-F238E27FC236}">
                <a16:creationId xmlns:a16="http://schemas.microsoft.com/office/drawing/2014/main" id="{9AE8F95C-0607-2939-C61D-8AF0B5AE54C1}"/>
              </a:ext>
            </a:extLst>
          </p:cNvPr>
          <p:cNvSpPr txBox="1"/>
          <p:nvPr/>
        </p:nvSpPr>
        <p:spPr>
          <a:xfrm>
            <a:off x="9980997" y="4471285"/>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sp>
        <p:nvSpPr>
          <p:cNvPr id="25" name="TextBox 24">
            <a:extLst>
              <a:ext uri="{FF2B5EF4-FFF2-40B4-BE49-F238E27FC236}">
                <a16:creationId xmlns:a16="http://schemas.microsoft.com/office/drawing/2014/main" id="{62495BC1-F1C3-76CF-BD79-1F3F705791DD}"/>
              </a:ext>
            </a:extLst>
          </p:cNvPr>
          <p:cNvSpPr txBox="1"/>
          <p:nvPr/>
        </p:nvSpPr>
        <p:spPr>
          <a:xfrm>
            <a:off x="5831711" y="4471285"/>
            <a:ext cx="548640"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spTree>
    <p:extLst>
      <p:ext uri="{BB962C8B-B14F-4D97-AF65-F5344CB8AC3E}">
        <p14:creationId xmlns:p14="http://schemas.microsoft.com/office/powerpoint/2010/main" val="253049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52 -0.00046 L 0.14258 -0.00347 " pathEditMode="relative" rAng="0" ptsTypes="AA">
                                      <p:cBhvr>
                                        <p:cTn id="6" dur="2000" fill="hold"/>
                                        <p:tgtEl>
                                          <p:spTgt spid="37"/>
                                        </p:tgtEl>
                                        <p:attrNameLst>
                                          <p:attrName>ppt_x</p:attrName>
                                          <p:attrName>ppt_y</p:attrName>
                                        </p:attrNameLst>
                                      </p:cBhvr>
                                      <p:rCtr x="7148" y="-162"/>
                                    </p:animMotion>
                                  </p:childTnLst>
                                </p:cTn>
                              </p:par>
                              <p:par>
                                <p:cTn id="7" presetID="42" presetClass="path" presetSubtype="0" accel="50000" decel="50000" fill="hold" nodeType="withEffect">
                                  <p:stCondLst>
                                    <p:cond delay="0"/>
                                  </p:stCondLst>
                                  <p:childTnLst>
                                    <p:animMotion origin="layout" path="M -3.125E-6 -1.11111E-6 L -0.14896 0.00301 " pathEditMode="relative" rAng="0" ptsTypes="AA">
                                      <p:cBhvr>
                                        <p:cTn id="8" dur="2000" fill="hold"/>
                                        <p:tgtEl>
                                          <p:spTgt spid="39"/>
                                        </p:tgtEl>
                                        <p:attrNameLst>
                                          <p:attrName>ppt_x</p:attrName>
                                          <p:attrName>ppt_y</p:attrName>
                                        </p:attrNameLst>
                                      </p:cBhvr>
                                      <p:rCtr x="-7448" y="139"/>
                                    </p:animMotion>
                                  </p:childTnLst>
                                </p:cTn>
                              </p:par>
                              <p:par>
                                <p:cTn id="9" presetID="0" presetClass="path" presetSubtype="0" accel="50000" decel="50000" fill="hold" grpId="0" nodeType="withEffect">
                                  <p:stCondLst>
                                    <p:cond delay="0"/>
                                  </p:stCondLst>
                                  <p:childTnLst>
                                    <p:animMotion origin="layout" path="M -1.25E-6 -2.22222E-6 L 0.14271 -0.00301 " pathEditMode="relative" rAng="0" ptsTypes="AA">
                                      <p:cBhvr>
                                        <p:cTn id="10" dur="2000" fill="hold"/>
                                        <p:tgtEl>
                                          <p:spTgt spid="25"/>
                                        </p:tgtEl>
                                        <p:attrNameLst>
                                          <p:attrName>ppt_x</p:attrName>
                                          <p:attrName>ppt_y</p:attrName>
                                        </p:attrNameLst>
                                      </p:cBhvr>
                                      <p:rCtr x="7135" y="-162"/>
                                    </p:animMotion>
                                  </p:childTnLst>
                                </p:cTn>
                              </p:par>
                              <p:par>
                                <p:cTn id="11" presetID="0" presetClass="path" presetSubtype="0" accel="50000" decel="50000" fill="hold" grpId="0" nodeType="withEffect">
                                  <p:stCondLst>
                                    <p:cond delay="0"/>
                                  </p:stCondLst>
                                  <p:childTnLst>
                                    <p:animMotion origin="layout" path="M 2.29167E-6 -2.22222E-6 L -0.1487 0.00301 " pathEditMode="relative" rAng="0" ptsTypes="AA">
                                      <p:cBhvr>
                                        <p:cTn id="12" dur="2000" fill="hold"/>
                                        <p:tgtEl>
                                          <p:spTgt spid="24"/>
                                        </p:tgtEl>
                                        <p:attrNameLst>
                                          <p:attrName>ppt_x</p:attrName>
                                          <p:attrName>ppt_y</p:attrName>
                                        </p:attrNameLst>
                                      </p:cBhvr>
                                      <p:rCtr x="-7435" y="139"/>
                                    </p:animMotion>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grpId="1" nodeType="clickEffect">
                                  <p:stCondLst>
                                    <p:cond delay="0"/>
                                  </p:stCondLst>
                                  <p:childTnLst>
                                    <p:animMotion origin="layout" path="M 0.14271 -0.00301 C 0.14219 -0.04606 0.19492 -0.03796 0.19492 -0.0044 " pathEditMode="relative" rAng="0" ptsTypes="AA">
                                      <p:cBhvr>
                                        <p:cTn id="16" dur="2000" fill="hold"/>
                                        <p:tgtEl>
                                          <p:spTgt spid="25"/>
                                        </p:tgtEl>
                                        <p:attrNameLst>
                                          <p:attrName>ppt_x</p:attrName>
                                          <p:attrName>ppt_y</p:attrName>
                                        </p:attrNameLst>
                                      </p:cBhvr>
                                      <p:rCtr x="2604" y="-1481"/>
                                    </p:animMotion>
                                  </p:childTnLst>
                                </p:cTn>
                              </p:par>
                              <p:par>
                                <p:cTn id="17" presetID="37" presetClass="path" presetSubtype="0" accel="50000" decel="50000" fill="hold" grpId="1" nodeType="withEffect">
                                  <p:stCondLst>
                                    <p:cond delay="0"/>
                                  </p:stCondLst>
                                  <p:childTnLst>
                                    <p:animMotion origin="layout" path="M -0.1487 0.00301 C -0.1487 0.03241 -0.19623 0.02986 -0.19597 -0.00093 " pathEditMode="relative" rAng="0" ptsTypes="AA">
                                      <p:cBhvr>
                                        <p:cTn id="18" dur="2000" fill="hold"/>
                                        <p:tgtEl>
                                          <p:spTgt spid="24"/>
                                        </p:tgtEl>
                                        <p:attrNameLst>
                                          <p:attrName>ppt_x</p:attrName>
                                          <p:attrName>ppt_y</p:attrName>
                                        </p:attrNameLst>
                                      </p:cBhvr>
                                      <p:rCtr x="-2370" y="833"/>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1431 -0.00301 L -2.29167E-6 -1.48148E-6 " pathEditMode="relative" rAng="0" ptsTypes="AA">
                                      <p:cBhvr>
                                        <p:cTn id="22" dur="2000" fill="hold"/>
                                        <p:tgtEl>
                                          <p:spTgt spid="37"/>
                                        </p:tgtEl>
                                        <p:attrNameLst>
                                          <p:attrName>ppt_x</p:attrName>
                                          <p:attrName>ppt_y</p:attrName>
                                        </p:attrNameLst>
                                      </p:cBhvr>
                                      <p:rCtr x="-7161" y="69"/>
                                    </p:animMotion>
                                  </p:childTnLst>
                                </p:cTn>
                              </p:par>
                              <p:par>
                                <p:cTn id="23" presetID="42" presetClass="path" presetSubtype="0" accel="50000" decel="50000" fill="hold" grpId="2" nodeType="withEffect">
                                  <p:stCondLst>
                                    <p:cond delay="0"/>
                                  </p:stCondLst>
                                  <p:childTnLst>
                                    <p:animMotion origin="layout" path="M 0.19284 0.00301 L 0.33906 -0.00069 " pathEditMode="relative" rAng="0" ptsTypes="AA">
                                      <p:cBhvr>
                                        <p:cTn id="24" dur="2000" fill="hold"/>
                                        <p:tgtEl>
                                          <p:spTgt spid="25"/>
                                        </p:tgtEl>
                                        <p:attrNameLst>
                                          <p:attrName>ppt_x</p:attrName>
                                          <p:attrName>ppt_y</p:attrName>
                                        </p:attrNameLst>
                                      </p:cBhvr>
                                      <p:rCtr x="7305" y="-185"/>
                                    </p:animMotion>
                                  </p:childTnLst>
                                </p:cTn>
                              </p:par>
                              <p:par>
                                <p:cTn id="25" presetID="42" presetClass="path" presetSubtype="0" accel="50000" decel="50000" fill="hold" grpId="2" nodeType="withEffect">
                                  <p:stCondLst>
                                    <p:cond delay="0"/>
                                  </p:stCondLst>
                                  <p:childTnLst>
                                    <p:animMotion origin="layout" path="M -0.19597 -0.00092 L -0.34153 4.44444E-6 " pathEditMode="relative" rAng="0" ptsTypes="AA">
                                      <p:cBhvr>
                                        <p:cTn id="26" dur="2000" fill="hold"/>
                                        <p:tgtEl>
                                          <p:spTgt spid="24"/>
                                        </p:tgtEl>
                                        <p:attrNameLst>
                                          <p:attrName>ppt_x</p:attrName>
                                          <p:attrName>ppt_y</p:attrName>
                                        </p:attrNameLst>
                                      </p:cBhvr>
                                      <p:rCtr x="-7096" y="139"/>
                                    </p:animMotion>
                                  </p:childTnLst>
                                </p:cTn>
                              </p:par>
                              <p:par>
                                <p:cTn id="27" presetID="42" presetClass="path" presetSubtype="0" accel="50000" decel="50000" fill="hold" nodeType="withEffect">
                                  <p:stCondLst>
                                    <p:cond delay="0"/>
                                  </p:stCondLst>
                                  <p:childTnLst>
                                    <p:animMotion origin="layout" path="M -0.14896 0.00301 L -1.875E-6 -1.11111E-6 " pathEditMode="relative" rAng="0" ptsTypes="AA">
                                      <p:cBhvr>
                                        <p:cTn id="28" dur="2000" fill="hold"/>
                                        <p:tgtEl>
                                          <p:spTgt spid="39"/>
                                        </p:tgtEl>
                                        <p:attrNameLst>
                                          <p:attrName>ppt_x</p:attrName>
                                          <p:attrName>ppt_y</p:attrName>
                                        </p:attrNameLst>
                                      </p:cBhvr>
                                      <p:rCtr x="740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4" grpId="2"/>
      <p:bldP spid="25" grpId="0"/>
      <p:bldP spid="25" grpId="1"/>
      <p:bldP spid="25" grpId="2"/>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7307CB-3F3C-916C-6F94-A908E57F0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ABE63-98AC-D66A-108B-1C8141411789}"/>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10B993D9-B1C1-BED7-E8AA-895545204E5F}"/>
              </a:ext>
            </a:extLst>
          </p:cNvPr>
          <p:cNvSpPr>
            <a:spLocks noGrp="1"/>
          </p:cNvSpPr>
          <p:nvPr>
            <p:ph type="sldNum" sz="quarter" idx="12"/>
          </p:nvPr>
        </p:nvSpPr>
        <p:spPr/>
        <p:txBody>
          <a:bodyPr/>
          <a:lstStyle/>
          <a:p>
            <a:fld id="{375BC74E-FBC8-1143-9F87-83458D037549}" type="slidenum">
              <a:rPr lang="en-US" smtClean="0"/>
              <a:t>36</a:t>
            </a:fld>
            <a:endParaRPr lang="en-US"/>
          </a:p>
        </p:txBody>
      </p:sp>
      <p:sp>
        <p:nvSpPr>
          <p:cNvPr id="4" name="Content Placeholder 3">
            <a:extLst>
              <a:ext uri="{FF2B5EF4-FFF2-40B4-BE49-F238E27FC236}">
                <a16:creationId xmlns:a16="http://schemas.microsoft.com/office/drawing/2014/main" id="{A3AC83F7-E8EA-6ED2-AEAB-AA31A2045CBE}"/>
              </a:ext>
            </a:extLst>
          </p:cNvPr>
          <p:cNvSpPr>
            <a:spLocks noGrp="1"/>
          </p:cNvSpPr>
          <p:nvPr>
            <p:ph idx="1"/>
          </p:nvPr>
        </p:nvSpPr>
        <p:spPr>
          <a:xfrm>
            <a:off x="177800" y="1474572"/>
            <a:ext cx="5560848" cy="4835740"/>
          </a:xfrm>
        </p:spPr>
        <p:txBody>
          <a:bodyPr/>
          <a:lstStyle/>
          <a:p>
            <a:r>
              <a:rPr lang="en-US" sz="2400" dirty="0"/>
              <a:t>Secure Memory Example</a:t>
            </a:r>
          </a:p>
          <a:p>
            <a:pPr lvl="1"/>
            <a:r>
              <a:rPr lang="en-US" sz="1600" dirty="0"/>
              <a:t>Keystone</a:t>
            </a:r>
          </a:p>
          <a:p>
            <a:pPr lvl="1"/>
            <a:r>
              <a:rPr lang="en-US" sz="1600" dirty="0" err="1"/>
              <a:t>Pmpcfg</a:t>
            </a:r>
            <a:endParaRPr lang="en-US" sz="1600" dirty="0"/>
          </a:p>
          <a:p>
            <a:pPr lvl="1"/>
            <a:r>
              <a:rPr lang="en-US" sz="1600" dirty="0" err="1"/>
              <a:t>Pmpaddr</a:t>
            </a:r>
            <a:r>
              <a:rPr lang="en-US" sz="1600" dirty="0"/>
              <a:t> </a:t>
            </a:r>
          </a:p>
          <a:p>
            <a:pPr lvl="1"/>
            <a:r>
              <a:rPr lang="en-US" sz="1600" dirty="0"/>
              <a:t>Read/Write</a:t>
            </a:r>
          </a:p>
          <a:p>
            <a:pPr lvl="2"/>
            <a:r>
              <a:rPr lang="en-US" sz="1600" dirty="0" err="1"/>
              <a:t>PMPChecker</a:t>
            </a:r>
            <a:endParaRPr lang="en-US" sz="1600" dirty="0"/>
          </a:p>
          <a:p>
            <a:pPr lvl="2"/>
            <a:r>
              <a:rPr lang="en-US" sz="1600" dirty="0"/>
              <a:t>EE</a:t>
            </a:r>
          </a:p>
          <a:p>
            <a:pPr marL="914400" lvl="2" indent="0">
              <a:buNone/>
            </a:pPr>
            <a:endParaRPr lang="en-US" sz="1600" dirty="0"/>
          </a:p>
          <a:p>
            <a:pPr marL="0" indent="0">
              <a:buNone/>
            </a:pPr>
            <a:endParaRPr lang="en-US" sz="2400" dirty="0"/>
          </a:p>
          <a:p>
            <a:pPr lvl="1"/>
            <a:endParaRPr lang="en-US" sz="2000" dirty="0"/>
          </a:p>
          <a:p>
            <a:endParaRPr lang="en-US" sz="2400" dirty="0"/>
          </a:p>
        </p:txBody>
      </p:sp>
      <p:sp>
        <p:nvSpPr>
          <p:cNvPr id="6" name="Title 1">
            <a:extLst>
              <a:ext uri="{FF2B5EF4-FFF2-40B4-BE49-F238E27FC236}">
                <a16:creationId xmlns:a16="http://schemas.microsoft.com/office/drawing/2014/main" id="{6A880D66-6BB6-CF83-1171-80FBAA342D67}"/>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7" name="Picture 6">
            <a:extLst>
              <a:ext uri="{FF2B5EF4-FFF2-40B4-BE49-F238E27FC236}">
                <a16:creationId xmlns:a16="http://schemas.microsoft.com/office/drawing/2014/main" id="{EC6A15B1-F4E8-D6D5-0EBB-240DC86DBF80}"/>
              </a:ext>
            </a:extLst>
          </p:cNvPr>
          <p:cNvPicPr>
            <a:picLocks noChangeAspect="1"/>
          </p:cNvPicPr>
          <p:nvPr/>
        </p:nvPicPr>
        <p:blipFill>
          <a:blip r:embed="rId3"/>
          <a:stretch>
            <a:fillRect/>
          </a:stretch>
        </p:blipFill>
        <p:spPr>
          <a:xfrm>
            <a:off x="6958940" y="1051149"/>
            <a:ext cx="3381046" cy="5668043"/>
          </a:xfrm>
          <a:prstGeom prst="rect">
            <a:avLst/>
          </a:prstGeom>
        </p:spPr>
      </p:pic>
    </p:spTree>
    <p:extLst>
      <p:ext uri="{BB962C8B-B14F-4D97-AF65-F5344CB8AC3E}">
        <p14:creationId xmlns:p14="http://schemas.microsoft.com/office/powerpoint/2010/main" val="376595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A35113-5507-A813-DBCD-33D53FF6B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299A79-9215-F54F-62B6-615DD26980B2}"/>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6C5D8B7E-F3A0-4D07-719E-7E0605C7EBCE}"/>
              </a:ext>
            </a:extLst>
          </p:cNvPr>
          <p:cNvSpPr>
            <a:spLocks noGrp="1"/>
          </p:cNvSpPr>
          <p:nvPr>
            <p:ph type="sldNum" sz="quarter" idx="12"/>
          </p:nvPr>
        </p:nvSpPr>
        <p:spPr/>
        <p:txBody>
          <a:bodyPr/>
          <a:lstStyle/>
          <a:p>
            <a:fld id="{375BC74E-FBC8-1143-9F87-83458D037549}" type="slidenum">
              <a:rPr lang="en-US" smtClean="0"/>
              <a:t>37</a:t>
            </a:fld>
            <a:endParaRPr lang="en-US"/>
          </a:p>
        </p:txBody>
      </p:sp>
      <p:sp>
        <p:nvSpPr>
          <p:cNvPr id="4" name="Content Placeholder 3">
            <a:extLst>
              <a:ext uri="{FF2B5EF4-FFF2-40B4-BE49-F238E27FC236}">
                <a16:creationId xmlns:a16="http://schemas.microsoft.com/office/drawing/2014/main" id="{B80C6975-E62C-CD48-1A87-646A3DF557CF}"/>
              </a:ext>
            </a:extLst>
          </p:cNvPr>
          <p:cNvSpPr>
            <a:spLocks noGrp="1"/>
          </p:cNvSpPr>
          <p:nvPr>
            <p:ph idx="1"/>
          </p:nvPr>
        </p:nvSpPr>
        <p:spPr>
          <a:xfrm>
            <a:off x="177800" y="1474572"/>
            <a:ext cx="5560848" cy="4835740"/>
          </a:xfrm>
        </p:spPr>
        <p:txBody>
          <a:bodyPr/>
          <a:lstStyle/>
          <a:p>
            <a:r>
              <a:rPr lang="en-US" sz="2400" dirty="0" err="1"/>
              <a:t>RocketChip</a:t>
            </a:r>
            <a:r>
              <a:rPr lang="en-US" sz="2400" dirty="0"/>
              <a:t> SoC</a:t>
            </a:r>
          </a:p>
          <a:p>
            <a:pPr lvl="1"/>
            <a:r>
              <a:rPr lang="en-US" sz="2000" dirty="0"/>
              <a:t>Memory Bus</a:t>
            </a:r>
          </a:p>
          <a:p>
            <a:pPr lvl="2"/>
            <a:r>
              <a:rPr lang="en-US" sz="1600" dirty="0"/>
              <a:t>Memory Controller</a:t>
            </a:r>
          </a:p>
          <a:p>
            <a:pPr lvl="2"/>
            <a:r>
              <a:rPr lang="en-US" sz="1600" dirty="0" err="1"/>
              <a:t>ePMP</a:t>
            </a:r>
            <a:endParaRPr lang="en-US" sz="1600" dirty="0"/>
          </a:p>
          <a:p>
            <a:pPr lvl="2"/>
            <a:r>
              <a:rPr lang="en-US" sz="1600" dirty="0"/>
              <a:t>Own CSR Registers</a:t>
            </a:r>
          </a:p>
          <a:p>
            <a:pPr lvl="1"/>
            <a:r>
              <a:rPr lang="en-US" sz="2000" dirty="0" err="1"/>
              <a:t>TileLink</a:t>
            </a:r>
            <a:r>
              <a:rPr lang="en-US" sz="2000" dirty="0"/>
              <a:t> (TL)</a:t>
            </a:r>
          </a:p>
          <a:p>
            <a:pPr lvl="2"/>
            <a:r>
              <a:rPr lang="en-US" sz="1600" dirty="0"/>
              <a:t>Command to update Memory Controller</a:t>
            </a:r>
          </a:p>
          <a:p>
            <a:pPr lvl="2"/>
            <a:r>
              <a:rPr lang="en-US" sz="1600" dirty="0"/>
              <a:t>Encryption Enabled (EE) Control Signal</a:t>
            </a:r>
          </a:p>
          <a:p>
            <a:pPr marL="914400" lvl="2" indent="0">
              <a:buNone/>
            </a:pPr>
            <a:endParaRPr lang="en-US" sz="1600" dirty="0"/>
          </a:p>
          <a:p>
            <a:pPr lvl="2"/>
            <a:endParaRPr lang="en-US" sz="1600" dirty="0"/>
          </a:p>
          <a:p>
            <a:pPr lvl="2"/>
            <a:endParaRPr lang="en-US" sz="1600" dirty="0"/>
          </a:p>
          <a:p>
            <a:pPr marL="914400" lvl="2" indent="0">
              <a:buNone/>
            </a:pPr>
            <a:endParaRPr lang="en-US" sz="1600" dirty="0"/>
          </a:p>
          <a:p>
            <a:pPr marL="0" indent="0">
              <a:buNone/>
            </a:pPr>
            <a:endParaRPr lang="en-US" sz="2400" dirty="0"/>
          </a:p>
          <a:p>
            <a:pPr lvl="1"/>
            <a:endParaRPr lang="en-US" sz="2000" dirty="0"/>
          </a:p>
          <a:p>
            <a:endParaRPr lang="en-US" sz="2400" dirty="0"/>
          </a:p>
        </p:txBody>
      </p:sp>
      <p:sp>
        <p:nvSpPr>
          <p:cNvPr id="6" name="Title 1">
            <a:extLst>
              <a:ext uri="{FF2B5EF4-FFF2-40B4-BE49-F238E27FC236}">
                <a16:creationId xmlns:a16="http://schemas.microsoft.com/office/drawing/2014/main" id="{5460F783-1108-AB0F-B0E8-93697153850A}"/>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5" name="Picture 4">
            <a:extLst>
              <a:ext uri="{FF2B5EF4-FFF2-40B4-BE49-F238E27FC236}">
                <a16:creationId xmlns:a16="http://schemas.microsoft.com/office/drawing/2014/main" id="{2E57F948-2D25-9DDF-2F34-D9895EC7630E}"/>
              </a:ext>
            </a:extLst>
          </p:cNvPr>
          <p:cNvPicPr>
            <a:picLocks noChangeAspect="1"/>
          </p:cNvPicPr>
          <p:nvPr/>
        </p:nvPicPr>
        <p:blipFill>
          <a:blip r:embed="rId3"/>
          <a:stretch>
            <a:fillRect/>
          </a:stretch>
        </p:blipFill>
        <p:spPr>
          <a:xfrm>
            <a:off x="6973287" y="988908"/>
            <a:ext cx="3239492" cy="5817484"/>
          </a:xfrm>
          <a:prstGeom prst="rect">
            <a:avLst/>
          </a:prstGeom>
        </p:spPr>
      </p:pic>
    </p:spTree>
    <p:extLst>
      <p:ext uri="{BB962C8B-B14F-4D97-AF65-F5344CB8AC3E}">
        <p14:creationId xmlns:p14="http://schemas.microsoft.com/office/powerpoint/2010/main" val="1406552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2947CA-7B15-7F79-A582-44A785B66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B7F00-D8B8-5D3D-87EA-36B23D52DD7E}"/>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A2B60897-60BC-BACF-8F86-31FFBCB15CD6}"/>
              </a:ext>
            </a:extLst>
          </p:cNvPr>
          <p:cNvSpPr>
            <a:spLocks noGrp="1"/>
          </p:cNvSpPr>
          <p:nvPr>
            <p:ph type="sldNum" sz="quarter" idx="12"/>
          </p:nvPr>
        </p:nvSpPr>
        <p:spPr/>
        <p:txBody>
          <a:bodyPr/>
          <a:lstStyle/>
          <a:p>
            <a:fld id="{375BC74E-FBC8-1143-9F87-83458D037549}" type="slidenum">
              <a:rPr lang="en-US" smtClean="0"/>
              <a:t>38</a:t>
            </a:fld>
            <a:endParaRPr lang="en-US"/>
          </a:p>
        </p:txBody>
      </p:sp>
      <p:sp>
        <p:nvSpPr>
          <p:cNvPr id="4" name="Content Placeholder 3">
            <a:extLst>
              <a:ext uri="{FF2B5EF4-FFF2-40B4-BE49-F238E27FC236}">
                <a16:creationId xmlns:a16="http://schemas.microsoft.com/office/drawing/2014/main" id="{2D8B065F-C07D-BAD3-F8C8-A71D82C8E07C}"/>
              </a:ext>
            </a:extLst>
          </p:cNvPr>
          <p:cNvSpPr>
            <a:spLocks noGrp="1"/>
          </p:cNvSpPr>
          <p:nvPr>
            <p:ph idx="1"/>
          </p:nvPr>
        </p:nvSpPr>
        <p:spPr>
          <a:xfrm>
            <a:off x="177800" y="1474572"/>
            <a:ext cx="5560848" cy="4835740"/>
          </a:xfrm>
        </p:spPr>
        <p:txBody>
          <a:bodyPr/>
          <a:lstStyle/>
          <a:p>
            <a:r>
              <a:rPr lang="en-US" sz="2400" dirty="0" err="1"/>
              <a:t>RocketChip</a:t>
            </a:r>
            <a:r>
              <a:rPr lang="en-US" sz="2400" dirty="0"/>
              <a:t> SoC</a:t>
            </a:r>
          </a:p>
          <a:p>
            <a:pPr lvl="1"/>
            <a:r>
              <a:rPr lang="en-US" sz="2000" dirty="0"/>
              <a:t>Memory Bus</a:t>
            </a:r>
          </a:p>
          <a:p>
            <a:pPr lvl="2"/>
            <a:r>
              <a:rPr lang="en-US" sz="1600" dirty="0"/>
              <a:t>Memory Controller</a:t>
            </a:r>
          </a:p>
          <a:p>
            <a:pPr lvl="2"/>
            <a:r>
              <a:rPr lang="en-US" sz="1600" dirty="0" err="1"/>
              <a:t>ePMP</a:t>
            </a:r>
            <a:endParaRPr lang="en-US" sz="1600" dirty="0"/>
          </a:p>
          <a:p>
            <a:pPr lvl="2"/>
            <a:r>
              <a:rPr lang="en-US" sz="1600" dirty="0"/>
              <a:t>Own CSR Registers</a:t>
            </a:r>
          </a:p>
          <a:p>
            <a:pPr lvl="1"/>
            <a:r>
              <a:rPr lang="en-US" sz="2000" dirty="0" err="1"/>
              <a:t>TileLink</a:t>
            </a:r>
            <a:r>
              <a:rPr lang="en-US" sz="2000" dirty="0"/>
              <a:t> (TL)</a:t>
            </a:r>
          </a:p>
          <a:p>
            <a:pPr lvl="2"/>
            <a:r>
              <a:rPr lang="en-US" sz="1600" dirty="0"/>
              <a:t>Command to update Memory Controller</a:t>
            </a:r>
          </a:p>
          <a:p>
            <a:pPr lvl="2"/>
            <a:r>
              <a:rPr lang="en-US" sz="1600" dirty="0"/>
              <a:t>Encryption Enabled (EE) Control Signal</a:t>
            </a:r>
          </a:p>
          <a:p>
            <a:pPr lvl="1"/>
            <a:r>
              <a:rPr lang="en-US" sz="2000" dirty="0"/>
              <a:t>Cores</a:t>
            </a:r>
          </a:p>
          <a:p>
            <a:pPr lvl="2"/>
            <a:r>
              <a:rPr lang="en-US" sz="1600" dirty="0"/>
              <a:t>Reserved bit 6 </a:t>
            </a:r>
            <a:r>
              <a:rPr lang="en-US" sz="1600" dirty="0" err="1"/>
              <a:t>pmpcfg</a:t>
            </a:r>
            <a:r>
              <a:rPr lang="en-US" sz="1600" baseline="-25000" dirty="0" err="1"/>
              <a:t>x</a:t>
            </a:r>
            <a:r>
              <a:rPr lang="en-US" sz="1600" dirty="0"/>
              <a:t>  </a:t>
            </a:r>
          </a:p>
          <a:p>
            <a:pPr lvl="2"/>
            <a:r>
              <a:rPr lang="en-US" sz="1600" dirty="0"/>
              <a:t>CSRW </a:t>
            </a:r>
            <a:r>
              <a:rPr lang="en-US" sz="1600" dirty="0" err="1"/>
              <a:t>pmpaddr</a:t>
            </a:r>
            <a:r>
              <a:rPr lang="en-US" sz="1600" baseline="-25000" dirty="0" err="1"/>
              <a:t>x</a:t>
            </a:r>
            <a:endParaRPr lang="en-US" sz="1600" baseline="-25000" dirty="0"/>
          </a:p>
          <a:p>
            <a:pPr lvl="2"/>
            <a:r>
              <a:rPr lang="en-US" sz="1600" dirty="0" err="1"/>
              <a:t>PMPChecker</a:t>
            </a:r>
            <a:endParaRPr lang="en-US" sz="1600" dirty="0"/>
          </a:p>
          <a:p>
            <a:pPr lvl="2"/>
            <a:endParaRPr lang="en-US" sz="1600" dirty="0"/>
          </a:p>
          <a:p>
            <a:pPr lvl="2"/>
            <a:endParaRPr lang="en-US" sz="1600" dirty="0"/>
          </a:p>
          <a:p>
            <a:pPr lvl="2"/>
            <a:endParaRPr lang="en-US" sz="1600" dirty="0"/>
          </a:p>
          <a:p>
            <a:pPr marL="914400" lvl="2" indent="0">
              <a:buNone/>
            </a:pPr>
            <a:endParaRPr lang="en-US" sz="1600" dirty="0"/>
          </a:p>
          <a:p>
            <a:pPr marL="0" indent="0">
              <a:buNone/>
            </a:pPr>
            <a:endParaRPr lang="en-US" sz="2400" dirty="0"/>
          </a:p>
          <a:p>
            <a:pPr lvl="1"/>
            <a:endParaRPr lang="en-US" sz="2000" dirty="0"/>
          </a:p>
          <a:p>
            <a:endParaRPr lang="en-US" sz="2400" dirty="0"/>
          </a:p>
        </p:txBody>
      </p:sp>
      <p:sp>
        <p:nvSpPr>
          <p:cNvPr id="6" name="Title 1">
            <a:extLst>
              <a:ext uri="{FF2B5EF4-FFF2-40B4-BE49-F238E27FC236}">
                <a16:creationId xmlns:a16="http://schemas.microsoft.com/office/drawing/2014/main" id="{633ECB45-C7BB-3C20-BFB5-DA1BBA2AB499}"/>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5" name="Picture 4">
            <a:extLst>
              <a:ext uri="{FF2B5EF4-FFF2-40B4-BE49-F238E27FC236}">
                <a16:creationId xmlns:a16="http://schemas.microsoft.com/office/drawing/2014/main" id="{73F9D7F3-B9D5-A3F4-E015-9FAE06514AF9}"/>
              </a:ext>
            </a:extLst>
          </p:cNvPr>
          <p:cNvPicPr>
            <a:picLocks noChangeAspect="1"/>
          </p:cNvPicPr>
          <p:nvPr/>
        </p:nvPicPr>
        <p:blipFill>
          <a:blip r:embed="rId3"/>
          <a:stretch>
            <a:fillRect/>
          </a:stretch>
        </p:blipFill>
        <p:spPr>
          <a:xfrm>
            <a:off x="6973287" y="988908"/>
            <a:ext cx="3239492" cy="5817484"/>
          </a:xfrm>
          <a:prstGeom prst="rect">
            <a:avLst/>
          </a:prstGeom>
        </p:spPr>
      </p:pic>
    </p:spTree>
    <p:extLst>
      <p:ext uri="{BB962C8B-B14F-4D97-AF65-F5344CB8AC3E}">
        <p14:creationId xmlns:p14="http://schemas.microsoft.com/office/powerpoint/2010/main" val="1261493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1E2159-C634-59FB-0B56-57D776FF7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32DC4-9484-95FF-B460-7CB71059C3D6}"/>
              </a:ext>
            </a:extLst>
          </p:cNvPr>
          <p:cNvSpPr>
            <a:spLocks noGrp="1"/>
          </p:cNvSpPr>
          <p:nvPr>
            <p:ph type="ctrTitle"/>
          </p:nvPr>
        </p:nvSpPr>
        <p:spPr>
          <a:xfrm>
            <a:off x="243703" y="360530"/>
            <a:ext cx="11836400" cy="368738"/>
          </a:xfrm>
        </p:spPr>
        <p:txBody>
          <a:bodyPr>
            <a:noAutofit/>
          </a:bodyPr>
          <a:lstStyle/>
          <a:p>
            <a:pPr algn="ctr"/>
            <a:r>
              <a:rPr lang="en-US" sz="2000" b="0" dirty="0">
                <a:solidFill>
                  <a:schemeClr val="accent1">
                    <a:lumMod val="60000"/>
                    <a:lumOff val="40000"/>
                  </a:schemeClr>
                </a:solidFill>
              </a:rPr>
              <a:t>Extending</a:t>
            </a:r>
            <a:r>
              <a:rPr lang="en-US" sz="2000" b="0" dirty="0"/>
              <a:t> RISC-V Keystone To Include Efficient Secure Memory</a:t>
            </a:r>
          </a:p>
        </p:txBody>
      </p:sp>
      <p:sp>
        <p:nvSpPr>
          <p:cNvPr id="3" name="Slide Number Placeholder 2">
            <a:extLst>
              <a:ext uri="{FF2B5EF4-FFF2-40B4-BE49-F238E27FC236}">
                <a16:creationId xmlns:a16="http://schemas.microsoft.com/office/drawing/2014/main" id="{887B666D-EA39-B0FF-8215-40E8D3615C27}"/>
              </a:ext>
            </a:extLst>
          </p:cNvPr>
          <p:cNvSpPr>
            <a:spLocks noGrp="1"/>
          </p:cNvSpPr>
          <p:nvPr>
            <p:ph type="sldNum" sz="quarter" idx="12"/>
          </p:nvPr>
        </p:nvSpPr>
        <p:spPr/>
        <p:txBody>
          <a:bodyPr/>
          <a:lstStyle/>
          <a:p>
            <a:fld id="{375BC74E-FBC8-1143-9F87-83458D037549}" type="slidenum">
              <a:rPr lang="en-US" smtClean="0"/>
              <a:t>39</a:t>
            </a:fld>
            <a:endParaRPr lang="en-US"/>
          </a:p>
        </p:txBody>
      </p:sp>
      <p:sp>
        <p:nvSpPr>
          <p:cNvPr id="4" name="Content Placeholder 3">
            <a:extLst>
              <a:ext uri="{FF2B5EF4-FFF2-40B4-BE49-F238E27FC236}">
                <a16:creationId xmlns:a16="http://schemas.microsoft.com/office/drawing/2014/main" id="{3B52A751-178F-1D5D-30CC-731A66D3C2D0}"/>
              </a:ext>
            </a:extLst>
          </p:cNvPr>
          <p:cNvSpPr>
            <a:spLocks noGrp="1"/>
          </p:cNvSpPr>
          <p:nvPr>
            <p:ph idx="1"/>
          </p:nvPr>
        </p:nvSpPr>
        <p:spPr>
          <a:xfrm>
            <a:off x="177800" y="1474572"/>
            <a:ext cx="5560848" cy="4835740"/>
          </a:xfrm>
        </p:spPr>
        <p:txBody>
          <a:bodyPr/>
          <a:lstStyle/>
          <a:p>
            <a:r>
              <a:rPr lang="en-US" sz="2400" dirty="0" err="1"/>
              <a:t>RocketChip</a:t>
            </a:r>
            <a:r>
              <a:rPr lang="en-US" sz="2400" dirty="0"/>
              <a:t> SoC</a:t>
            </a:r>
          </a:p>
          <a:p>
            <a:pPr lvl="1"/>
            <a:r>
              <a:rPr lang="en-US" sz="2000" dirty="0"/>
              <a:t>Memory Bus</a:t>
            </a:r>
          </a:p>
          <a:p>
            <a:pPr lvl="2"/>
            <a:r>
              <a:rPr lang="en-US" sz="1600" dirty="0"/>
              <a:t>Memory Controller</a:t>
            </a:r>
          </a:p>
          <a:p>
            <a:pPr lvl="2"/>
            <a:r>
              <a:rPr lang="en-US" sz="1600" dirty="0" err="1"/>
              <a:t>ePMP</a:t>
            </a:r>
            <a:endParaRPr lang="en-US" sz="1600" dirty="0"/>
          </a:p>
          <a:p>
            <a:pPr lvl="2"/>
            <a:r>
              <a:rPr lang="en-US" sz="1600" dirty="0"/>
              <a:t>Own CSR Registers</a:t>
            </a:r>
          </a:p>
          <a:p>
            <a:pPr lvl="1"/>
            <a:r>
              <a:rPr lang="en-US" sz="2000" dirty="0" err="1"/>
              <a:t>TileLink</a:t>
            </a:r>
            <a:r>
              <a:rPr lang="en-US" sz="2000" dirty="0"/>
              <a:t> (TL)</a:t>
            </a:r>
          </a:p>
          <a:p>
            <a:pPr lvl="2"/>
            <a:r>
              <a:rPr lang="en-US" sz="1600" dirty="0"/>
              <a:t>Command to update Memory Controller</a:t>
            </a:r>
          </a:p>
          <a:p>
            <a:pPr lvl="2"/>
            <a:r>
              <a:rPr lang="en-US" sz="1600" dirty="0"/>
              <a:t>Encryption Enabled (EE) Control Signal</a:t>
            </a:r>
          </a:p>
          <a:p>
            <a:pPr lvl="1"/>
            <a:r>
              <a:rPr lang="en-US" sz="2000" dirty="0"/>
              <a:t>Cores</a:t>
            </a:r>
          </a:p>
          <a:p>
            <a:pPr lvl="2"/>
            <a:r>
              <a:rPr lang="en-US" sz="1600" dirty="0"/>
              <a:t>Reserved bit 6 </a:t>
            </a:r>
            <a:r>
              <a:rPr lang="en-US" sz="1600" dirty="0" err="1"/>
              <a:t>pmpcfg</a:t>
            </a:r>
            <a:r>
              <a:rPr lang="en-US" sz="1600" baseline="-25000" dirty="0" err="1"/>
              <a:t>x</a:t>
            </a:r>
            <a:r>
              <a:rPr lang="en-US" sz="1600" dirty="0"/>
              <a:t>  </a:t>
            </a:r>
          </a:p>
          <a:p>
            <a:pPr lvl="2"/>
            <a:r>
              <a:rPr lang="en-US" sz="1600" dirty="0"/>
              <a:t>CSRW </a:t>
            </a:r>
            <a:r>
              <a:rPr lang="en-US" sz="1600" dirty="0" err="1"/>
              <a:t>pmpaddr</a:t>
            </a:r>
            <a:r>
              <a:rPr lang="en-US" sz="1600" baseline="-25000" dirty="0" err="1"/>
              <a:t>x</a:t>
            </a:r>
            <a:endParaRPr lang="en-US" sz="1600" baseline="-25000" dirty="0"/>
          </a:p>
          <a:p>
            <a:pPr lvl="2"/>
            <a:r>
              <a:rPr lang="en-US" sz="1600" dirty="0" err="1"/>
              <a:t>PMPChecker</a:t>
            </a:r>
            <a:endParaRPr lang="en-US" sz="1600" baseline="-25000" dirty="0"/>
          </a:p>
          <a:p>
            <a:pPr lvl="1"/>
            <a:r>
              <a:rPr lang="en-US" sz="2000" dirty="0"/>
              <a:t>Encryption Engine</a:t>
            </a:r>
          </a:p>
          <a:p>
            <a:pPr lvl="2"/>
            <a:endParaRPr lang="en-US" sz="1600" dirty="0"/>
          </a:p>
          <a:p>
            <a:pPr marL="914400" lvl="2" indent="0">
              <a:buNone/>
            </a:pPr>
            <a:endParaRPr lang="en-US" sz="1600" dirty="0"/>
          </a:p>
          <a:p>
            <a:pPr marL="0" indent="0">
              <a:buNone/>
            </a:pPr>
            <a:endParaRPr lang="en-US" sz="2400" dirty="0"/>
          </a:p>
          <a:p>
            <a:pPr lvl="1"/>
            <a:endParaRPr lang="en-US" sz="2000" dirty="0"/>
          </a:p>
          <a:p>
            <a:endParaRPr lang="en-US" sz="2400" dirty="0"/>
          </a:p>
        </p:txBody>
      </p:sp>
      <p:sp>
        <p:nvSpPr>
          <p:cNvPr id="6" name="Title 1">
            <a:extLst>
              <a:ext uri="{FF2B5EF4-FFF2-40B4-BE49-F238E27FC236}">
                <a16:creationId xmlns:a16="http://schemas.microsoft.com/office/drawing/2014/main" id="{30EA212C-BD21-E2E3-6065-9DE396F4D67C}"/>
              </a:ext>
            </a:extLst>
          </p:cNvPr>
          <p:cNvSpPr txBox="1">
            <a:spLocks/>
          </p:cNvSpPr>
          <p:nvPr/>
        </p:nvSpPr>
        <p:spPr>
          <a:xfrm>
            <a:off x="177800" y="775158"/>
            <a:ext cx="11836400" cy="5608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endParaRPr lang="en-US" sz="2800" dirty="0"/>
          </a:p>
        </p:txBody>
      </p:sp>
      <p:pic>
        <p:nvPicPr>
          <p:cNvPr id="7" name="Picture 6">
            <a:extLst>
              <a:ext uri="{FF2B5EF4-FFF2-40B4-BE49-F238E27FC236}">
                <a16:creationId xmlns:a16="http://schemas.microsoft.com/office/drawing/2014/main" id="{8187E219-8871-2384-46B2-6000A8913370}"/>
              </a:ext>
            </a:extLst>
          </p:cNvPr>
          <p:cNvPicPr>
            <a:picLocks noChangeAspect="1"/>
          </p:cNvPicPr>
          <p:nvPr/>
        </p:nvPicPr>
        <p:blipFill>
          <a:blip r:embed="rId3"/>
          <a:stretch>
            <a:fillRect/>
          </a:stretch>
        </p:blipFill>
        <p:spPr>
          <a:xfrm>
            <a:off x="6958940" y="1051149"/>
            <a:ext cx="3381046" cy="5668043"/>
          </a:xfrm>
          <a:prstGeom prst="rect">
            <a:avLst/>
          </a:prstGeom>
        </p:spPr>
      </p:pic>
    </p:spTree>
    <p:extLst>
      <p:ext uri="{BB962C8B-B14F-4D97-AF65-F5344CB8AC3E}">
        <p14:creationId xmlns:p14="http://schemas.microsoft.com/office/powerpoint/2010/main" val="346657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94A29-F832-A2DE-E7C8-EA59421E435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AF3CAA-7BA9-17A6-1C4A-640A3C217826}"/>
              </a:ext>
            </a:extLst>
          </p:cNvPr>
          <p:cNvSpPr>
            <a:spLocks noGrp="1"/>
          </p:cNvSpPr>
          <p:nvPr>
            <p:ph type="sldNum" sz="quarter" idx="12"/>
          </p:nvPr>
        </p:nvSpPr>
        <p:spPr/>
        <p:txBody>
          <a:bodyPr/>
          <a:lstStyle/>
          <a:p>
            <a:fld id="{375BC74E-FBC8-1143-9F87-83458D037549}" type="slidenum">
              <a:rPr lang="en-US" smtClean="0"/>
              <a:t>4</a:t>
            </a:fld>
            <a:endParaRPr lang="en-US"/>
          </a:p>
        </p:txBody>
      </p:sp>
      <p:sp>
        <p:nvSpPr>
          <p:cNvPr id="4" name="Content Placeholder 3">
            <a:extLst>
              <a:ext uri="{FF2B5EF4-FFF2-40B4-BE49-F238E27FC236}">
                <a16:creationId xmlns:a16="http://schemas.microsoft.com/office/drawing/2014/main" id="{E188A51A-2F18-6AF1-084C-95B8E2E3C4BD}"/>
              </a:ext>
            </a:extLst>
          </p:cNvPr>
          <p:cNvSpPr>
            <a:spLocks noGrp="1"/>
          </p:cNvSpPr>
          <p:nvPr>
            <p:ph idx="1"/>
          </p:nvPr>
        </p:nvSpPr>
        <p:spPr>
          <a:xfrm>
            <a:off x="177800" y="1071508"/>
            <a:ext cx="5560848" cy="2725240"/>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GHOST</a:t>
            </a:r>
            <a:endParaRPr lang="en-US" sz="1800" i="0" u="none" strike="noStrike" dirty="0">
              <a:solidFill>
                <a:srgbClr val="000000"/>
              </a:solidFill>
              <a:effectLst/>
              <a:latin typeface="Calibri" panose="020F0502020204030204" pitchFamily="34" charset="0"/>
            </a:endParaRPr>
          </a:p>
          <a:p>
            <a:pPr marL="0" indent="0" algn="ctr">
              <a:buNone/>
            </a:pPr>
            <a:endParaRPr lang="en-US" dirty="0"/>
          </a:p>
        </p:txBody>
      </p:sp>
      <p:pic>
        <p:nvPicPr>
          <p:cNvPr id="2" name="Picture 1">
            <a:extLst>
              <a:ext uri="{FF2B5EF4-FFF2-40B4-BE49-F238E27FC236}">
                <a16:creationId xmlns:a16="http://schemas.microsoft.com/office/drawing/2014/main" id="{81C83A9F-5871-2441-92F8-FE71B05FD9D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8896" r="32695"/>
          <a:stretch/>
        </p:blipFill>
        <p:spPr>
          <a:xfrm>
            <a:off x="7888171" y="2392503"/>
            <a:ext cx="1872056" cy="2072993"/>
          </a:xfrm>
          <a:prstGeom prst="rect">
            <a:avLst/>
          </a:prstGeom>
        </p:spPr>
      </p:pic>
      <p:sp>
        <p:nvSpPr>
          <p:cNvPr id="8" name="TextBox 7">
            <a:extLst>
              <a:ext uri="{FF2B5EF4-FFF2-40B4-BE49-F238E27FC236}">
                <a16:creationId xmlns:a16="http://schemas.microsoft.com/office/drawing/2014/main" id="{02C4C22C-478A-6D8D-468B-3E231ADD27C2}"/>
              </a:ext>
            </a:extLst>
          </p:cNvPr>
          <p:cNvSpPr txBox="1"/>
          <p:nvPr/>
        </p:nvSpPr>
        <p:spPr>
          <a:xfrm>
            <a:off x="705677" y="3726832"/>
            <a:ext cx="5560847" cy="1938992"/>
          </a:xfrm>
          <a:prstGeom prst="rect">
            <a:avLst/>
          </a:prstGeom>
          <a:noFill/>
        </p:spPr>
        <p:txBody>
          <a:bodyPr wrap="square" rtlCol="0">
            <a:spAutoFit/>
          </a:bodyPr>
          <a:lstStyle/>
          <a:p>
            <a:r>
              <a:rPr lang="en-US" sz="2000" b="1" dirty="0"/>
              <a:t>The problem</a:t>
            </a:r>
          </a:p>
          <a:p>
            <a:endParaRPr lang="en-US" sz="2000" dirty="0"/>
          </a:p>
          <a:p>
            <a:r>
              <a:rPr lang="en-US" sz="2000" dirty="0"/>
              <a:t>Using network – exposing your activities</a:t>
            </a:r>
          </a:p>
          <a:p>
            <a:r>
              <a:rPr lang="en-US" sz="2000" dirty="0"/>
              <a:t>Data are encrypted – information can be derived</a:t>
            </a:r>
          </a:p>
          <a:p>
            <a:r>
              <a:rPr lang="en-US" sz="2000" dirty="0"/>
              <a:t>Network controlled by adversary</a:t>
            </a:r>
          </a:p>
          <a:p>
            <a:pPr marL="0" indent="0">
              <a:buNone/>
            </a:pPr>
            <a:endParaRPr lang="en-US" sz="2000" dirty="0"/>
          </a:p>
        </p:txBody>
      </p:sp>
    </p:spTree>
    <p:extLst>
      <p:ext uri="{BB962C8B-B14F-4D97-AF65-F5344CB8AC3E}">
        <p14:creationId xmlns:p14="http://schemas.microsoft.com/office/powerpoint/2010/main" val="418658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E26DB2-8A1E-DB84-A4F7-58B42DEEC819}"/>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C9FC5C74-6676-B81B-EADF-A7F45C831980}"/>
              </a:ext>
            </a:extLst>
          </p:cNvPr>
          <p:cNvGrpSpPr/>
          <p:nvPr/>
        </p:nvGrpSpPr>
        <p:grpSpPr>
          <a:xfrm>
            <a:off x="6094346" y="1055750"/>
            <a:ext cx="554786" cy="1063340"/>
            <a:chOff x="7276734" y="270382"/>
            <a:chExt cx="554786" cy="1063340"/>
          </a:xfrm>
        </p:grpSpPr>
        <p:pic>
          <p:nvPicPr>
            <p:cNvPr id="50" name="Picture Placeholder 5">
              <a:extLst>
                <a:ext uri="{FF2B5EF4-FFF2-40B4-BE49-F238E27FC236}">
                  <a16:creationId xmlns:a16="http://schemas.microsoft.com/office/drawing/2014/main" id="{80B48764-2116-6A70-4EA9-C3C4C45AC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6734" y="270382"/>
              <a:ext cx="554786" cy="1063340"/>
            </a:xfrm>
            <a:prstGeom prst="rect">
              <a:avLst/>
            </a:prstGeom>
          </p:spPr>
        </p:pic>
        <p:sp>
          <p:nvSpPr>
            <p:cNvPr id="48" name="TextBox 47">
              <a:extLst>
                <a:ext uri="{FF2B5EF4-FFF2-40B4-BE49-F238E27FC236}">
                  <a16:creationId xmlns:a16="http://schemas.microsoft.com/office/drawing/2014/main" id="{71D3750C-6A49-C767-EA6B-A557A9D7DF32}"/>
                </a:ext>
              </a:extLst>
            </p:cNvPr>
            <p:cNvSpPr txBox="1"/>
            <p:nvPr/>
          </p:nvSpPr>
          <p:spPr>
            <a:xfrm>
              <a:off x="7418291" y="626650"/>
              <a:ext cx="395276" cy="338554"/>
            </a:xfrm>
            <a:prstGeom prst="rect">
              <a:avLst/>
            </a:prstGeom>
            <a:noFill/>
          </p:spPr>
          <p:txBody>
            <a:bodyPr wrap="square" rtlCol="0">
              <a:spAutoFit/>
            </a:bodyPr>
            <a:lstStyle/>
            <a:p>
              <a:r>
                <a:rPr lang="en-US" sz="1600" dirty="0"/>
                <a:t>A</a:t>
              </a:r>
            </a:p>
          </p:txBody>
        </p:sp>
      </p:grpSp>
      <p:sp>
        <p:nvSpPr>
          <p:cNvPr id="3" name="Slide Number Placeholder 2">
            <a:extLst>
              <a:ext uri="{FF2B5EF4-FFF2-40B4-BE49-F238E27FC236}">
                <a16:creationId xmlns:a16="http://schemas.microsoft.com/office/drawing/2014/main" id="{20461238-2C64-31A5-9365-458C94B673FA}"/>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40</a:t>
            </a:fld>
            <a:endParaRPr lang="en-US"/>
          </a:p>
        </p:txBody>
      </p:sp>
      <p:sp>
        <p:nvSpPr>
          <p:cNvPr id="4" name="Content Placeholder 3">
            <a:extLst>
              <a:ext uri="{FF2B5EF4-FFF2-40B4-BE49-F238E27FC236}">
                <a16:creationId xmlns:a16="http://schemas.microsoft.com/office/drawing/2014/main" id="{AC9EF5B4-B706-2617-BF1B-1CD8E25125C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GHOST</a:t>
            </a:r>
          </a:p>
          <a:p>
            <a:pPr marL="0" indent="0" algn="ctr">
              <a:buNone/>
            </a:pPr>
            <a:endParaRPr lang="en-US" b="1" dirty="0"/>
          </a:p>
          <a:p>
            <a:pPr marL="0" indent="0" algn="ctr">
              <a:buNone/>
            </a:pPr>
            <a:r>
              <a:rPr lang="en-US" sz="2400" dirty="0"/>
              <a:t>Sim Swapping</a:t>
            </a:r>
          </a:p>
          <a:p>
            <a:pPr marL="0" indent="0" algn="ctr">
              <a:buNone/>
            </a:pPr>
            <a:r>
              <a:rPr lang="en-US" sz="2400" dirty="0"/>
              <a:t>Personas</a:t>
            </a:r>
          </a:p>
          <a:p>
            <a:pPr marL="0" indent="0" algn="ctr">
              <a:buNone/>
            </a:pPr>
            <a:r>
              <a:rPr lang="en-US" sz="2400" dirty="0"/>
              <a:t>Injection data</a:t>
            </a:r>
          </a:p>
          <a:p>
            <a:pPr marL="0" indent="0" algn="ctr">
              <a:buNone/>
            </a:pPr>
            <a:endParaRPr lang="en-US" sz="2400"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017735F-8A74-98A3-D4FD-47C28D795D95}"/>
              </a:ext>
            </a:extLst>
          </p:cNvPr>
          <p:cNvPicPr>
            <a:picLocks noChangeAspect="1"/>
          </p:cNvPicPr>
          <p:nvPr/>
        </p:nvPicPr>
        <p:blipFill>
          <a:blip r:embed="rId5"/>
          <a:stretch>
            <a:fillRect/>
          </a:stretch>
        </p:blipFill>
        <p:spPr>
          <a:xfrm>
            <a:off x="7878152" y="2739207"/>
            <a:ext cx="758227" cy="931524"/>
          </a:xfrm>
          <a:prstGeom prst="rect">
            <a:avLst/>
          </a:prstGeom>
        </p:spPr>
      </p:pic>
      <p:sp>
        <p:nvSpPr>
          <p:cNvPr id="10" name="TextBox 9">
            <a:extLst>
              <a:ext uri="{FF2B5EF4-FFF2-40B4-BE49-F238E27FC236}">
                <a16:creationId xmlns:a16="http://schemas.microsoft.com/office/drawing/2014/main" id="{6EAB9032-62F2-524B-0C93-1AE727A67DAB}"/>
              </a:ext>
            </a:extLst>
          </p:cNvPr>
          <p:cNvSpPr txBox="1"/>
          <p:nvPr/>
        </p:nvSpPr>
        <p:spPr>
          <a:xfrm>
            <a:off x="5405358" y="1750572"/>
            <a:ext cx="678391" cy="369332"/>
          </a:xfrm>
          <a:prstGeom prst="rect">
            <a:avLst/>
          </a:prstGeom>
          <a:noFill/>
        </p:spPr>
        <p:txBody>
          <a:bodyPr wrap="square" rtlCol="0">
            <a:spAutoFit/>
          </a:bodyPr>
          <a:lstStyle/>
          <a:p>
            <a:r>
              <a:rPr lang="en-US" dirty="0"/>
              <a:t>Alice</a:t>
            </a:r>
          </a:p>
        </p:txBody>
      </p:sp>
      <p:sp>
        <p:nvSpPr>
          <p:cNvPr id="11" name="TextBox 10">
            <a:extLst>
              <a:ext uri="{FF2B5EF4-FFF2-40B4-BE49-F238E27FC236}">
                <a16:creationId xmlns:a16="http://schemas.microsoft.com/office/drawing/2014/main" id="{874B91F5-1BA1-81A4-8029-456DB7F2ADD1}"/>
              </a:ext>
            </a:extLst>
          </p:cNvPr>
          <p:cNvSpPr txBox="1"/>
          <p:nvPr/>
        </p:nvSpPr>
        <p:spPr>
          <a:xfrm>
            <a:off x="10322789" y="1068528"/>
            <a:ext cx="678391" cy="369332"/>
          </a:xfrm>
          <a:prstGeom prst="rect">
            <a:avLst/>
          </a:prstGeom>
          <a:noFill/>
        </p:spPr>
        <p:txBody>
          <a:bodyPr wrap="square" rtlCol="0">
            <a:spAutoFit/>
          </a:bodyPr>
          <a:lstStyle/>
          <a:p>
            <a:r>
              <a:rPr lang="en-US" dirty="0"/>
              <a:t>Bob</a:t>
            </a:r>
          </a:p>
        </p:txBody>
      </p:sp>
      <p:cxnSp>
        <p:nvCxnSpPr>
          <p:cNvPr id="34" name="Straight Connector 33">
            <a:extLst>
              <a:ext uri="{FF2B5EF4-FFF2-40B4-BE49-F238E27FC236}">
                <a16:creationId xmlns:a16="http://schemas.microsoft.com/office/drawing/2014/main" id="{7C934CEC-B584-FE95-0EA6-0C1CB2E2523C}"/>
              </a:ext>
            </a:extLst>
          </p:cNvPr>
          <p:cNvCxnSpPr>
            <a:cxnSpLocks/>
          </p:cNvCxnSpPr>
          <p:nvPr/>
        </p:nvCxnSpPr>
        <p:spPr>
          <a:xfrm flipV="1">
            <a:off x="5476404" y="3204969"/>
            <a:ext cx="1953899" cy="20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2FEA071-0A02-22BB-2F7E-F7EFD2A4E723}"/>
              </a:ext>
            </a:extLst>
          </p:cNvPr>
          <p:cNvCxnSpPr>
            <a:cxnSpLocks/>
          </p:cNvCxnSpPr>
          <p:nvPr/>
        </p:nvCxnSpPr>
        <p:spPr>
          <a:xfrm flipV="1">
            <a:off x="9084228" y="3211444"/>
            <a:ext cx="1953899" cy="20320"/>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387CF54A-2667-DF2A-2372-E46ABD51CDBD}"/>
              </a:ext>
            </a:extLst>
          </p:cNvPr>
          <p:cNvPicPr>
            <a:picLocks noChangeAspect="1"/>
          </p:cNvPicPr>
          <p:nvPr/>
        </p:nvPicPr>
        <p:blipFill>
          <a:blip r:embed="rId6"/>
          <a:stretch>
            <a:fillRect/>
          </a:stretch>
        </p:blipFill>
        <p:spPr>
          <a:xfrm>
            <a:off x="11353800" y="2496654"/>
            <a:ext cx="559680" cy="369332"/>
          </a:xfrm>
          <a:prstGeom prst="rect">
            <a:avLst/>
          </a:prstGeom>
        </p:spPr>
      </p:pic>
      <p:pic>
        <p:nvPicPr>
          <p:cNvPr id="38" name="Picture 37">
            <a:extLst>
              <a:ext uri="{FF2B5EF4-FFF2-40B4-BE49-F238E27FC236}">
                <a16:creationId xmlns:a16="http://schemas.microsoft.com/office/drawing/2014/main" id="{D597EA24-66DB-221B-FD41-9CA6F3BFCE1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38896" r="32695"/>
          <a:stretch/>
        </p:blipFill>
        <p:spPr>
          <a:xfrm>
            <a:off x="11353800" y="3986525"/>
            <a:ext cx="447739" cy="495797"/>
          </a:xfrm>
          <a:prstGeom prst="rect">
            <a:avLst/>
          </a:prstGeom>
        </p:spPr>
      </p:pic>
      <p:grpSp>
        <p:nvGrpSpPr>
          <p:cNvPr id="53" name="Group 52">
            <a:extLst>
              <a:ext uri="{FF2B5EF4-FFF2-40B4-BE49-F238E27FC236}">
                <a16:creationId xmlns:a16="http://schemas.microsoft.com/office/drawing/2014/main" id="{C77537CA-AB33-C1EA-6490-44E70ADF4360}"/>
              </a:ext>
            </a:extLst>
          </p:cNvPr>
          <p:cNvGrpSpPr/>
          <p:nvPr/>
        </p:nvGrpSpPr>
        <p:grpSpPr>
          <a:xfrm>
            <a:off x="9801055" y="1056564"/>
            <a:ext cx="554786" cy="1063340"/>
            <a:chOff x="9947604" y="1059286"/>
            <a:chExt cx="554786" cy="1063340"/>
          </a:xfrm>
        </p:grpSpPr>
        <p:pic>
          <p:nvPicPr>
            <p:cNvPr id="7" name="Picture Placeholder 5">
              <a:extLst>
                <a:ext uri="{FF2B5EF4-FFF2-40B4-BE49-F238E27FC236}">
                  <a16:creationId xmlns:a16="http://schemas.microsoft.com/office/drawing/2014/main" id="{11D0651C-B37B-02B9-35BC-F2E152A5D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1059286"/>
              <a:ext cx="554786" cy="1063340"/>
            </a:xfrm>
            <a:prstGeom prst="rect">
              <a:avLst/>
            </a:prstGeom>
          </p:spPr>
        </p:pic>
        <p:sp>
          <p:nvSpPr>
            <p:cNvPr id="52" name="TextBox 51">
              <a:extLst>
                <a:ext uri="{FF2B5EF4-FFF2-40B4-BE49-F238E27FC236}">
                  <a16:creationId xmlns:a16="http://schemas.microsoft.com/office/drawing/2014/main" id="{A3F5A963-A7FF-9D9D-15D6-001320220620}"/>
                </a:ext>
              </a:extLst>
            </p:cNvPr>
            <p:cNvSpPr txBox="1"/>
            <p:nvPr/>
          </p:nvSpPr>
          <p:spPr>
            <a:xfrm>
              <a:off x="10019306" y="1421679"/>
              <a:ext cx="395276" cy="338554"/>
            </a:xfrm>
            <a:prstGeom prst="rect">
              <a:avLst/>
            </a:prstGeom>
            <a:noFill/>
          </p:spPr>
          <p:txBody>
            <a:bodyPr wrap="square" rtlCol="0">
              <a:spAutoFit/>
            </a:bodyPr>
            <a:lstStyle/>
            <a:p>
              <a:r>
                <a:rPr lang="en-US" sz="1600" dirty="0"/>
                <a:t>B</a:t>
              </a:r>
            </a:p>
          </p:txBody>
        </p:sp>
      </p:grpSp>
      <p:grpSp>
        <p:nvGrpSpPr>
          <p:cNvPr id="59" name="Group 58">
            <a:extLst>
              <a:ext uri="{FF2B5EF4-FFF2-40B4-BE49-F238E27FC236}">
                <a16:creationId xmlns:a16="http://schemas.microsoft.com/office/drawing/2014/main" id="{EA8624E1-061F-8E8E-8DA3-868A0255AA53}"/>
              </a:ext>
            </a:extLst>
          </p:cNvPr>
          <p:cNvGrpSpPr/>
          <p:nvPr/>
        </p:nvGrpSpPr>
        <p:grpSpPr>
          <a:xfrm>
            <a:off x="6156149" y="4443129"/>
            <a:ext cx="554786" cy="1063340"/>
            <a:chOff x="7276734" y="270382"/>
            <a:chExt cx="554786" cy="1063340"/>
          </a:xfrm>
        </p:grpSpPr>
        <p:pic>
          <p:nvPicPr>
            <p:cNvPr id="60" name="Picture Placeholder 5">
              <a:extLst>
                <a:ext uri="{FF2B5EF4-FFF2-40B4-BE49-F238E27FC236}">
                  <a16:creationId xmlns:a16="http://schemas.microsoft.com/office/drawing/2014/main" id="{2EC8CAAB-DAE9-2BAB-8B5E-353F9013E6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6734" y="270382"/>
              <a:ext cx="554786" cy="1063340"/>
            </a:xfrm>
            <a:prstGeom prst="rect">
              <a:avLst/>
            </a:prstGeom>
          </p:spPr>
        </p:pic>
        <p:sp>
          <p:nvSpPr>
            <p:cNvPr id="61" name="TextBox 60">
              <a:extLst>
                <a:ext uri="{FF2B5EF4-FFF2-40B4-BE49-F238E27FC236}">
                  <a16:creationId xmlns:a16="http://schemas.microsoft.com/office/drawing/2014/main" id="{16230056-D2DB-9B15-6706-08F7984EC580}"/>
                </a:ext>
              </a:extLst>
            </p:cNvPr>
            <p:cNvSpPr txBox="1"/>
            <p:nvPr/>
          </p:nvSpPr>
          <p:spPr>
            <a:xfrm>
              <a:off x="7377475" y="591890"/>
              <a:ext cx="395276" cy="338554"/>
            </a:xfrm>
            <a:prstGeom prst="rect">
              <a:avLst/>
            </a:prstGeom>
            <a:noFill/>
          </p:spPr>
          <p:txBody>
            <a:bodyPr wrap="square" rtlCol="0">
              <a:spAutoFit/>
            </a:bodyPr>
            <a:lstStyle/>
            <a:p>
              <a:r>
                <a:rPr lang="en-US" sz="1600" dirty="0"/>
                <a:t>A</a:t>
              </a:r>
            </a:p>
          </p:txBody>
        </p:sp>
      </p:grpSp>
      <p:sp>
        <p:nvSpPr>
          <p:cNvPr id="62" name="TextBox 61">
            <a:extLst>
              <a:ext uri="{FF2B5EF4-FFF2-40B4-BE49-F238E27FC236}">
                <a16:creationId xmlns:a16="http://schemas.microsoft.com/office/drawing/2014/main" id="{7C0DA8BD-7685-EA2A-A2E1-966AA486A4D5}"/>
              </a:ext>
            </a:extLst>
          </p:cNvPr>
          <p:cNvSpPr txBox="1"/>
          <p:nvPr/>
        </p:nvSpPr>
        <p:spPr>
          <a:xfrm>
            <a:off x="6094346" y="5462774"/>
            <a:ext cx="678391" cy="369332"/>
          </a:xfrm>
          <a:prstGeom prst="rect">
            <a:avLst/>
          </a:prstGeom>
          <a:noFill/>
        </p:spPr>
        <p:txBody>
          <a:bodyPr wrap="square" rtlCol="0">
            <a:spAutoFit/>
          </a:bodyPr>
          <a:lstStyle/>
          <a:p>
            <a:r>
              <a:rPr lang="en-US" dirty="0"/>
              <a:t>Alice</a:t>
            </a:r>
          </a:p>
        </p:txBody>
      </p:sp>
      <p:grpSp>
        <p:nvGrpSpPr>
          <p:cNvPr id="63" name="Group 62">
            <a:extLst>
              <a:ext uri="{FF2B5EF4-FFF2-40B4-BE49-F238E27FC236}">
                <a16:creationId xmlns:a16="http://schemas.microsoft.com/office/drawing/2014/main" id="{06725B9B-A581-AA6C-2141-FE06F9AD868D}"/>
              </a:ext>
            </a:extLst>
          </p:cNvPr>
          <p:cNvGrpSpPr/>
          <p:nvPr/>
        </p:nvGrpSpPr>
        <p:grpSpPr>
          <a:xfrm>
            <a:off x="9644104" y="4443129"/>
            <a:ext cx="554786" cy="1063340"/>
            <a:chOff x="9947604" y="1059286"/>
            <a:chExt cx="554786" cy="1063340"/>
          </a:xfrm>
        </p:grpSpPr>
        <p:pic>
          <p:nvPicPr>
            <p:cNvPr id="1024" name="Picture Placeholder 5">
              <a:extLst>
                <a:ext uri="{FF2B5EF4-FFF2-40B4-BE49-F238E27FC236}">
                  <a16:creationId xmlns:a16="http://schemas.microsoft.com/office/drawing/2014/main" id="{F71B9A12-9337-0ECB-599A-5581C0310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1059286"/>
              <a:ext cx="554786" cy="1063340"/>
            </a:xfrm>
            <a:prstGeom prst="rect">
              <a:avLst/>
            </a:prstGeom>
          </p:spPr>
        </p:pic>
        <p:sp>
          <p:nvSpPr>
            <p:cNvPr id="1025" name="TextBox 1024">
              <a:extLst>
                <a:ext uri="{FF2B5EF4-FFF2-40B4-BE49-F238E27FC236}">
                  <a16:creationId xmlns:a16="http://schemas.microsoft.com/office/drawing/2014/main" id="{6BAB0528-C03F-0243-E3D7-2539F0AEB5CD}"/>
                </a:ext>
              </a:extLst>
            </p:cNvPr>
            <p:cNvSpPr txBox="1"/>
            <p:nvPr/>
          </p:nvSpPr>
          <p:spPr>
            <a:xfrm>
              <a:off x="10058942" y="1352741"/>
              <a:ext cx="395276" cy="338554"/>
            </a:xfrm>
            <a:prstGeom prst="rect">
              <a:avLst/>
            </a:prstGeom>
            <a:noFill/>
          </p:spPr>
          <p:txBody>
            <a:bodyPr wrap="square" rtlCol="0">
              <a:spAutoFit/>
            </a:bodyPr>
            <a:lstStyle/>
            <a:p>
              <a:r>
                <a:rPr lang="en-US" sz="1600" dirty="0"/>
                <a:t>B</a:t>
              </a:r>
            </a:p>
          </p:txBody>
        </p:sp>
      </p:grpSp>
      <p:sp>
        <p:nvSpPr>
          <p:cNvPr id="1027" name="TextBox 1026">
            <a:extLst>
              <a:ext uri="{FF2B5EF4-FFF2-40B4-BE49-F238E27FC236}">
                <a16:creationId xmlns:a16="http://schemas.microsoft.com/office/drawing/2014/main" id="{CA44C2CC-2D07-842C-EFD4-6ED496E71C7D}"/>
              </a:ext>
            </a:extLst>
          </p:cNvPr>
          <p:cNvSpPr txBox="1"/>
          <p:nvPr/>
        </p:nvSpPr>
        <p:spPr>
          <a:xfrm>
            <a:off x="9641319" y="5432918"/>
            <a:ext cx="678391" cy="369332"/>
          </a:xfrm>
          <a:prstGeom prst="rect">
            <a:avLst/>
          </a:prstGeom>
          <a:noFill/>
        </p:spPr>
        <p:txBody>
          <a:bodyPr wrap="square" rtlCol="0">
            <a:spAutoFit/>
          </a:bodyPr>
          <a:lstStyle/>
          <a:p>
            <a:r>
              <a:rPr lang="en-US" dirty="0"/>
              <a:t>Bob</a:t>
            </a:r>
          </a:p>
        </p:txBody>
      </p:sp>
    </p:spTree>
    <p:extLst>
      <p:ext uri="{BB962C8B-B14F-4D97-AF65-F5344CB8AC3E}">
        <p14:creationId xmlns:p14="http://schemas.microsoft.com/office/powerpoint/2010/main" val="1200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nodeType="clickEffect">
                                  <p:stCondLst>
                                    <p:cond delay="0"/>
                                  </p:stCondLst>
                                  <p:childTnLst>
                                    <p:animMotion origin="layout" path="M 0.00104 -1.48148E-6 L 0.11158 0.00301 " pathEditMode="relative" rAng="0" ptsTypes="AA">
                                      <p:cBhvr>
                                        <p:cTn id="6" dur="2000" fill="hold"/>
                                        <p:tgtEl>
                                          <p:spTgt spid="51"/>
                                        </p:tgtEl>
                                        <p:attrNameLst>
                                          <p:attrName>ppt_x</p:attrName>
                                          <p:attrName>ppt_y</p:attrName>
                                        </p:attrNameLst>
                                      </p:cBhvr>
                                      <p:rCtr x="5521" y="139"/>
                                    </p:animMotion>
                                  </p:childTnLst>
                                </p:cTn>
                              </p:par>
                              <p:par>
                                <p:cTn id="7" presetID="0" presetClass="path" presetSubtype="0" accel="50000" decel="50000" autoRev="1" fill="hold" nodeType="withEffect">
                                  <p:stCondLst>
                                    <p:cond delay="0"/>
                                  </p:stCondLst>
                                  <p:childTnLst>
                                    <p:animMotion origin="layout" path="M -0.00455 0.0007 L -0.1375 0.0007 " pathEditMode="relative" rAng="0" ptsTypes="AA">
                                      <p:cBhvr>
                                        <p:cTn id="8" dur="2000" fill="hold"/>
                                        <p:tgtEl>
                                          <p:spTgt spid="53"/>
                                        </p:tgtEl>
                                        <p:attrNameLst>
                                          <p:attrName>ppt_x</p:attrName>
                                          <p:attrName>ppt_y</p:attrName>
                                        </p:attrNameLst>
                                      </p:cBhvr>
                                      <p:rCtr x="-6654" y="0"/>
                                    </p:animMotion>
                                  </p:childTnLst>
                                </p:cTn>
                              </p:par>
                              <p:par>
                                <p:cTn id="9" presetID="37" presetClass="path" presetSubtype="0" accel="50000" decel="50000" autoRev="1" fill="hold" grpId="0" nodeType="withEffect">
                                  <p:stCondLst>
                                    <p:cond delay="0"/>
                                  </p:stCondLst>
                                  <p:childTnLst>
                                    <p:animMotion origin="layout" path="M -0.00013 4.07407E-6 C 0.02565 0.08356 0.11901 0.0625 0.15769 0.06018 " pathEditMode="relative" rAng="0" ptsTypes="AA">
                                      <p:cBhvr>
                                        <p:cTn id="10" dur="2000" fill="hold"/>
                                        <p:tgtEl>
                                          <p:spTgt spid="10"/>
                                        </p:tgtEl>
                                        <p:attrNameLst>
                                          <p:attrName>ppt_x</p:attrName>
                                          <p:attrName>ppt_y</p:attrName>
                                        </p:attrNameLst>
                                      </p:cBhvr>
                                      <p:rCtr x="7891" y="3194"/>
                                    </p:animMotion>
                                  </p:childTnLst>
                                </p:cTn>
                              </p:par>
                              <p:par>
                                <p:cTn id="11" presetID="37" presetClass="path" presetSubtype="0" accel="50000" decel="50000" autoRev="1" fill="hold" grpId="0" nodeType="withEffect">
                                  <p:stCondLst>
                                    <p:cond delay="0"/>
                                  </p:stCondLst>
                                  <p:childTnLst>
                                    <p:animMotion origin="layout" path="M 8.33333E-7 1.11111E-6 C -0.01745 -0.05185 -0.11719 -0.05 -0.1793 -0.05278 " pathEditMode="relative" rAng="0" ptsTypes="AA">
                                      <p:cBhvr>
                                        <p:cTn id="12" dur="2000" fill="hold"/>
                                        <p:tgtEl>
                                          <p:spTgt spid="11"/>
                                        </p:tgtEl>
                                        <p:attrNameLst>
                                          <p:attrName>ppt_x</p:attrName>
                                          <p:attrName>ppt_y</p:attrName>
                                        </p:attrNameLst>
                                      </p:cBhvr>
                                      <p:rCtr x="-8971" y="-2639"/>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4.16667E-6 -2.96296E-6 L 0.13776 -0.15509 " pathEditMode="relative" rAng="0" ptsTypes="AA">
                                      <p:cBhvr>
                                        <p:cTn id="16" dur="2000" fill="hold"/>
                                        <p:tgtEl>
                                          <p:spTgt spid="59"/>
                                        </p:tgtEl>
                                        <p:attrNameLst>
                                          <p:attrName>ppt_x</p:attrName>
                                          <p:attrName>ppt_y</p:attrName>
                                        </p:attrNameLst>
                                      </p:cBhvr>
                                      <p:rCtr x="6888" y="-7755"/>
                                    </p:animMotion>
                                  </p:childTnLst>
                                </p:cTn>
                              </p:par>
                              <p:par>
                                <p:cTn id="17" presetID="42" presetClass="path" presetSubtype="0" accel="50000" decel="50000" fill="hold" nodeType="withEffect">
                                  <p:stCondLst>
                                    <p:cond delay="0"/>
                                  </p:stCondLst>
                                  <p:childTnLst>
                                    <p:animMotion origin="layout" path="M -1.875E-6 -2.96296E-6 L -0.14583 0.1588 " pathEditMode="relative" rAng="0" ptsTypes="AA">
                                      <p:cBhvr>
                                        <p:cTn id="18" dur="2000" fill="hold"/>
                                        <p:tgtEl>
                                          <p:spTgt spid="63"/>
                                        </p:tgtEl>
                                        <p:attrNameLst>
                                          <p:attrName>ppt_x</p:attrName>
                                          <p:attrName>ppt_y</p:attrName>
                                        </p:attrNameLst>
                                      </p:cBhvr>
                                      <p:rCtr x="-7292" y="7940"/>
                                    </p:animMotion>
                                  </p:childTnLst>
                                </p:cTn>
                              </p:par>
                              <p:par>
                                <p:cTn id="19" presetID="0" presetClass="path" presetSubtype="0" accel="50000" decel="50000" fill="hold" grpId="0" nodeType="withEffect">
                                  <p:stCondLst>
                                    <p:cond delay="0"/>
                                  </p:stCondLst>
                                  <p:childTnLst>
                                    <p:animMotion origin="layout" path="M -4.16667E-6 3.7037E-7 L 0.13776 -0.15995 " pathEditMode="relative" rAng="0" ptsTypes="AA">
                                      <p:cBhvr>
                                        <p:cTn id="20" dur="2000" fill="hold"/>
                                        <p:tgtEl>
                                          <p:spTgt spid="62"/>
                                        </p:tgtEl>
                                        <p:attrNameLst>
                                          <p:attrName>ppt_x</p:attrName>
                                          <p:attrName>ppt_y</p:attrName>
                                        </p:attrNameLst>
                                      </p:cBhvr>
                                      <p:rCtr x="6888" y="-8009"/>
                                    </p:animMotion>
                                  </p:childTnLst>
                                </p:cTn>
                              </p:par>
                              <p:par>
                                <p:cTn id="21" presetID="0" presetClass="path" presetSubtype="0" accel="50000" decel="50000" fill="hold" grpId="0" nodeType="withEffect">
                                  <p:stCondLst>
                                    <p:cond delay="0"/>
                                  </p:stCondLst>
                                  <p:childTnLst>
                                    <p:animMotion origin="layout" path="M 2.08333E-7 -1.48148E-6 L -0.14232 0.15671 " pathEditMode="relative" rAng="0" ptsTypes="AA">
                                      <p:cBhvr>
                                        <p:cTn id="22" dur="2000" fill="hold"/>
                                        <p:tgtEl>
                                          <p:spTgt spid="1027"/>
                                        </p:tgtEl>
                                        <p:attrNameLst>
                                          <p:attrName>ppt_x</p:attrName>
                                          <p:attrName>ppt_y</p:attrName>
                                        </p:attrNameLst>
                                      </p:cBhvr>
                                      <p:rCtr x="-7122" y="7824"/>
                                    </p:animMotion>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13776 -0.15509 C 0.23685 -0.15231 0.23191 0.15579 0.14024 0.1588 " pathEditMode="relative" rAng="0" ptsTypes="AA">
                                      <p:cBhvr>
                                        <p:cTn id="26" dur="2000" fill="hold"/>
                                        <p:tgtEl>
                                          <p:spTgt spid="59"/>
                                        </p:tgtEl>
                                        <p:attrNameLst>
                                          <p:attrName>ppt_x</p:attrName>
                                          <p:attrName>ppt_y</p:attrName>
                                        </p:attrNameLst>
                                      </p:cBhvr>
                                      <p:rCtr x="3633" y="15694"/>
                                    </p:animMotion>
                                  </p:childTnLst>
                                </p:cTn>
                              </p:par>
                              <p:par>
                                <p:cTn id="27" presetID="37" presetClass="path" presetSubtype="0" accel="50000" decel="50000" fill="hold" nodeType="withEffect">
                                  <p:stCondLst>
                                    <p:cond delay="0"/>
                                  </p:stCondLst>
                                  <p:childTnLst>
                                    <p:animMotion origin="layout" path="M -0.14583 0.1588 C -0.23919 0.16088 -0.24557 -0.15463 -0.14909 -0.15532 " pathEditMode="relative" rAng="0" ptsTypes="AA">
                                      <p:cBhvr>
                                        <p:cTn id="28" dur="2000" fill="hold"/>
                                        <p:tgtEl>
                                          <p:spTgt spid="63"/>
                                        </p:tgtEl>
                                        <p:attrNameLst>
                                          <p:attrName>ppt_x</p:attrName>
                                          <p:attrName>ppt_y</p:attrName>
                                        </p:attrNameLst>
                                      </p:cBhvr>
                                      <p:rCtr x="-3646" y="-15718"/>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14024 0.1588 L -4.16667E-6 -2.96296E-6 " pathEditMode="relative" rAng="0" ptsTypes="AA">
                                      <p:cBhvr>
                                        <p:cTn id="32" dur="2000" fill="hold"/>
                                        <p:tgtEl>
                                          <p:spTgt spid="59"/>
                                        </p:tgtEl>
                                        <p:attrNameLst>
                                          <p:attrName>ppt_x</p:attrName>
                                          <p:attrName>ppt_y</p:attrName>
                                        </p:attrNameLst>
                                      </p:cBhvr>
                                      <p:rCtr x="-7018" y="-7940"/>
                                    </p:animMotion>
                                  </p:childTnLst>
                                </p:cTn>
                              </p:par>
                              <p:par>
                                <p:cTn id="33" presetID="42" presetClass="path" presetSubtype="0" accel="50000" decel="50000" fill="hold" grpId="1" nodeType="withEffect">
                                  <p:stCondLst>
                                    <p:cond delay="0"/>
                                  </p:stCondLst>
                                  <p:childTnLst>
                                    <p:animMotion origin="layout" path="M 0.13776 -0.15995 L 0.29089 -0.0044 " pathEditMode="relative" rAng="0" ptsTypes="AA">
                                      <p:cBhvr>
                                        <p:cTn id="34" dur="2000" fill="hold"/>
                                        <p:tgtEl>
                                          <p:spTgt spid="62"/>
                                        </p:tgtEl>
                                        <p:attrNameLst>
                                          <p:attrName>ppt_x</p:attrName>
                                          <p:attrName>ppt_y</p:attrName>
                                        </p:attrNameLst>
                                      </p:cBhvr>
                                      <p:rCtr x="7656" y="7778"/>
                                    </p:animMotion>
                                  </p:childTnLst>
                                </p:cTn>
                              </p:par>
                              <p:par>
                                <p:cTn id="35" presetID="42" presetClass="path" presetSubtype="0" accel="50000" decel="50000" fill="hold" nodeType="withEffect">
                                  <p:stCondLst>
                                    <p:cond delay="0"/>
                                  </p:stCondLst>
                                  <p:childTnLst>
                                    <p:animMotion origin="layout" path="M -0.14831 -0.15509 L -1.875E-6 -2.96296E-6 " pathEditMode="relative" rAng="0" ptsTypes="AA">
                                      <p:cBhvr>
                                        <p:cTn id="36" dur="2000" fill="hold"/>
                                        <p:tgtEl>
                                          <p:spTgt spid="63"/>
                                        </p:tgtEl>
                                        <p:attrNameLst>
                                          <p:attrName>ppt_x</p:attrName>
                                          <p:attrName>ppt_y</p:attrName>
                                        </p:attrNameLst>
                                      </p:cBhvr>
                                      <p:rCtr x="7409" y="7755"/>
                                    </p:animMotion>
                                  </p:childTnLst>
                                </p:cTn>
                              </p:par>
                              <p:par>
                                <p:cTn id="37" presetID="42" presetClass="path" presetSubtype="0" accel="50000" decel="50000" fill="hold" grpId="1" nodeType="withEffect">
                                  <p:stCondLst>
                                    <p:cond delay="0"/>
                                  </p:stCondLst>
                                  <p:childTnLst>
                                    <p:animMotion origin="layout" path="M -0.14232 0.15671 L -0.29089 0.0044 " pathEditMode="relative" rAng="0" ptsTypes="AA">
                                      <p:cBhvr>
                                        <p:cTn id="38" dur="2000" fill="hold"/>
                                        <p:tgtEl>
                                          <p:spTgt spid="1027"/>
                                        </p:tgtEl>
                                        <p:attrNameLst>
                                          <p:attrName>ppt_x</p:attrName>
                                          <p:attrName>ppt_y</p:attrName>
                                        </p:attrNameLst>
                                      </p:cBhvr>
                                      <p:rCtr x="-7435" y="-7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2" grpId="0"/>
      <p:bldP spid="62" grpId="1"/>
      <p:bldP spid="1027" grpId="0"/>
      <p:bldP spid="1027"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1B5F02-3499-6B7B-4630-31EF3E813E4E}"/>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D652FF84-BC7A-3932-C67F-633B822E93BB}"/>
              </a:ext>
            </a:extLst>
          </p:cNvPr>
          <p:cNvGrpSpPr/>
          <p:nvPr/>
        </p:nvGrpSpPr>
        <p:grpSpPr>
          <a:xfrm>
            <a:off x="6240895" y="1058472"/>
            <a:ext cx="554786" cy="1063340"/>
            <a:chOff x="7276734" y="270382"/>
            <a:chExt cx="554786" cy="1063340"/>
          </a:xfrm>
        </p:grpSpPr>
        <p:pic>
          <p:nvPicPr>
            <p:cNvPr id="50" name="Picture Placeholder 5">
              <a:extLst>
                <a:ext uri="{FF2B5EF4-FFF2-40B4-BE49-F238E27FC236}">
                  <a16:creationId xmlns:a16="http://schemas.microsoft.com/office/drawing/2014/main" id="{132B5A26-285A-618B-4E89-FE8C21507E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6734" y="270382"/>
              <a:ext cx="554786" cy="1063340"/>
            </a:xfrm>
            <a:prstGeom prst="rect">
              <a:avLst/>
            </a:prstGeom>
          </p:spPr>
        </p:pic>
        <p:sp>
          <p:nvSpPr>
            <p:cNvPr id="48" name="TextBox 47">
              <a:extLst>
                <a:ext uri="{FF2B5EF4-FFF2-40B4-BE49-F238E27FC236}">
                  <a16:creationId xmlns:a16="http://schemas.microsoft.com/office/drawing/2014/main" id="{5C82E813-FCCB-4596-E1D6-6F24B040EA1A}"/>
                </a:ext>
              </a:extLst>
            </p:cNvPr>
            <p:cNvSpPr txBox="1"/>
            <p:nvPr/>
          </p:nvSpPr>
          <p:spPr>
            <a:xfrm>
              <a:off x="7377475" y="591890"/>
              <a:ext cx="395276" cy="338554"/>
            </a:xfrm>
            <a:prstGeom prst="rect">
              <a:avLst/>
            </a:prstGeom>
            <a:noFill/>
          </p:spPr>
          <p:txBody>
            <a:bodyPr wrap="square" rtlCol="0">
              <a:spAutoFit/>
            </a:bodyPr>
            <a:lstStyle/>
            <a:p>
              <a:r>
                <a:rPr lang="en-US" sz="1600" dirty="0"/>
                <a:t>A</a:t>
              </a:r>
            </a:p>
          </p:txBody>
        </p:sp>
      </p:grpSp>
      <p:sp>
        <p:nvSpPr>
          <p:cNvPr id="3" name="Slide Number Placeholder 2">
            <a:extLst>
              <a:ext uri="{FF2B5EF4-FFF2-40B4-BE49-F238E27FC236}">
                <a16:creationId xmlns:a16="http://schemas.microsoft.com/office/drawing/2014/main" id="{C601B1FC-9C47-8CE4-2485-DCD5F70AEC5B}"/>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41</a:t>
            </a:fld>
            <a:endParaRPr lang="en-US"/>
          </a:p>
        </p:txBody>
      </p:sp>
      <p:sp>
        <p:nvSpPr>
          <p:cNvPr id="4" name="Content Placeholder 3">
            <a:extLst>
              <a:ext uri="{FF2B5EF4-FFF2-40B4-BE49-F238E27FC236}">
                <a16:creationId xmlns:a16="http://schemas.microsoft.com/office/drawing/2014/main" id="{3F9A6A8A-9B7C-949D-706C-D4FD4E341D3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GHOST</a:t>
            </a:r>
          </a:p>
          <a:p>
            <a:pPr marL="0" indent="0" algn="ctr">
              <a:buNone/>
            </a:pPr>
            <a:endParaRPr lang="en-US" b="1" dirty="0"/>
          </a:p>
          <a:p>
            <a:pPr marL="0" indent="0" algn="ctr">
              <a:buNone/>
            </a:pPr>
            <a:r>
              <a:rPr lang="en-US" sz="2400" dirty="0"/>
              <a:t>Sim Swapping</a:t>
            </a:r>
          </a:p>
          <a:p>
            <a:pPr marL="0" indent="0" algn="ctr">
              <a:buNone/>
            </a:pPr>
            <a:r>
              <a:rPr lang="en-US" sz="2400" dirty="0"/>
              <a:t>Personas</a:t>
            </a:r>
          </a:p>
          <a:p>
            <a:pPr marL="0" indent="0" algn="ctr">
              <a:buNone/>
            </a:pPr>
            <a:r>
              <a:rPr lang="en-US" sz="2400" dirty="0"/>
              <a:t>Injection data</a:t>
            </a:r>
          </a:p>
          <a:p>
            <a:pPr marL="0" indent="0" algn="ctr">
              <a:buNone/>
            </a:pPr>
            <a:endParaRPr lang="en-US" sz="2400"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CADE7335-3B52-C2EA-B3D2-087F812CA939}"/>
              </a:ext>
            </a:extLst>
          </p:cNvPr>
          <p:cNvPicPr>
            <a:picLocks noChangeAspect="1"/>
          </p:cNvPicPr>
          <p:nvPr/>
        </p:nvPicPr>
        <p:blipFill>
          <a:blip r:embed="rId5"/>
          <a:stretch>
            <a:fillRect/>
          </a:stretch>
        </p:blipFill>
        <p:spPr>
          <a:xfrm>
            <a:off x="7878152" y="2739207"/>
            <a:ext cx="758227" cy="931524"/>
          </a:xfrm>
          <a:prstGeom prst="rect">
            <a:avLst/>
          </a:prstGeom>
        </p:spPr>
      </p:pic>
      <p:sp>
        <p:nvSpPr>
          <p:cNvPr id="10" name="TextBox 9">
            <a:extLst>
              <a:ext uri="{FF2B5EF4-FFF2-40B4-BE49-F238E27FC236}">
                <a16:creationId xmlns:a16="http://schemas.microsoft.com/office/drawing/2014/main" id="{458AA626-1285-2566-7346-34796F5B9F66}"/>
              </a:ext>
            </a:extLst>
          </p:cNvPr>
          <p:cNvSpPr txBox="1"/>
          <p:nvPr/>
        </p:nvSpPr>
        <p:spPr>
          <a:xfrm>
            <a:off x="6179092" y="2091825"/>
            <a:ext cx="678391" cy="369332"/>
          </a:xfrm>
          <a:prstGeom prst="rect">
            <a:avLst/>
          </a:prstGeom>
          <a:noFill/>
        </p:spPr>
        <p:txBody>
          <a:bodyPr wrap="square" rtlCol="0">
            <a:spAutoFit/>
          </a:bodyPr>
          <a:lstStyle/>
          <a:p>
            <a:r>
              <a:rPr lang="en-US" dirty="0"/>
              <a:t>Alice</a:t>
            </a:r>
          </a:p>
        </p:txBody>
      </p:sp>
      <p:sp>
        <p:nvSpPr>
          <p:cNvPr id="11" name="TextBox 10">
            <a:extLst>
              <a:ext uri="{FF2B5EF4-FFF2-40B4-BE49-F238E27FC236}">
                <a16:creationId xmlns:a16="http://schemas.microsoft.com/office/drawing/2014/main" id="{23823246-944E-DD12-EEDA-33D281C41776}"/>
              </a:ext>
            </a:extLst>
          </p:cNvPr>
          <p:cNvSpPr txBox="1"/>
          <p:nvPr/>
        </p:nvSpPr>
        <p:spPr>
          <a:xfrm>
            <a:off x="9917384" y="713080"/>
            <a:ext cx="678391" cy="369332"/>
          </a:xfrm>
          <a:prstGeom prst="rect">
            <a:avLst/>
          </a:prstGeom>
          <a:noFill/>
        </p:spPr>
        <p:txBody>
          <a:bodyPr wrap="square" rtlCol="0">
            <a:spAutoFit/>
          </a:bodyPr>
          <a:lstStyle/>
          <a:p>
            <a:r>
              <a:rPr lang="en-US" dirty="0"/>
              <a:t>Bob</a:t>
            </a:r>
          </a:p>
        </p:txBody>
      </p:sp>
      <p:cxnSp>
        <p:nvCxnSpPr>
          <p:cNvPr id="34" name="Straight Connector 33">
            <a:extLst>
              <a:ext uri="{FF2B5EF4-FFF2-40B4-BE49-F238E27FC236}">
                <a16:creationId xmlns:a16="http://schemas.microsoft.com/office/drawing/2014/main" id="{74ABCF9B-A3AE-021F-BBEB-E1B3D4D31F2A}"/>
              </a:ext>
            </a:extLst>
          </p:cNvPr>
          <p:cNvCxnSpPr>
            <a:cxnSpLocks/>
          </p:cNvCxnSpPr>
          <p:nvPr/>
        </p:nvCxnSpPr>
        <p:spPr>
          <a:xfrm flipV="1">
            <a:off x="5476404" y="3204969"/>
            <a:ext cx="1953899" cy="20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5205F76-4F4A-0052-CF48-37FF85634445}"/>
              </a:ext>
            </a:extLst>
          </p:cNvPr>
          <p:cNvCxnSpPr>
            <a:cxnSpLocks/>
          </p:cNvCxnSpPr>
          <p:nvPr/>
        </p:nvCxnSpPr>
        <p:spPr>
          <a:xfrm flipV="1">
            <a:off x="9084228" y="3211444"/>
            <a:ext cx="1953899" cy="20320"/>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3C5A5D02-C55F-3006-541E-4F43F4350296}"/>
              </a:ext>
            </a:extLst>
          </p:cNvPr>
          <p:cNvPicPr>
            <a:picLocks noChangeAspect="1"/>
          </p:cNvPicPr>
          <p:nvPr/>
        </p:nvPicPr>
        <p:blipFill>
          <a:blip r:embed="rId6"/>
          <a:stretch>
            <a:fillRect/>
          </a:stretch>
        </p:blipFill>
        <p:spPr>
          <a:xfrm>
            <a:off x="11353800" y="2496654"/>
            <a:ext cx="559680" cy="369332"/>
          </a:xfrm>
          <a:prstGeom prst="rect">
            <a:avLst/>
          </a:prstGeom>
        </p:spPr>
      </p:pic>
      <p:pic>
        <p:nvPicPr>
          <p:cNvPr id="38" name="Picture 37">
            <a:extLst>
              <a:ext uri="{FF2B5EF4-FFF2-40B4-BE49-F238E27FC236}">
                <a16:creationId xmlns:a16="http://schemas.microsoft.com/office/drawing/2014/main" id="{5EF307B9-32B9-97E5-EDB6-44012D5763D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38896" r="32695"/>
          <a:stretch/>
        </p:blipFill>
        <p:spPr>
          <a:xfrm>
            <a:off x="11353800" y="3986525"/>
            <a:ext cx="447739" cy="495797"/>
          </a:xfrm>
          <a:prstGeom prst="rect">
            <a:avLst/>
          </a:prstGeom>
        </p:spPr>
      </p:pic>
      <p:grpSp>
        <p:nvGrpSpPr>
          <p:cNvPr id="53" name="Group 52">
            <a:extLst>
              <a:ext uri="{FF2B5EF4-FFF2-40B4-BE49-F238E27FC236}">
                <a16:creationId xmlns:a16="http://schemas.microsoft.com/office/drawing/2014/main" id="{49B1FC84-F7D8-D5EF-0D92-D06D8FD4A898}"/>
              </a:ext>
            </a:extLst>
          </p:cNvPr>
          <p:cNvGrpSpPr/>
          <p:nvPr/>
        </p:nvGrpSpPr>
        <p:grpSpPr>
          <a:xfrm>
            <a:off x="9947604" y="1059286"/>
            <a:ext cx="554786" cy="1063340"/>
            <a:chOff x="9947604" y="1059286"/>
            <a:chExt cx="554786" cy="1063340"/>
          </a:xfrm>
        </p:grpSpPr>
        <p:pic>
          <p:nvPicPr>
            <p:cNvPr id="7" name="Picture Placeholder 5">
              <a:extLst>
                <a:ext uri="{FF2B5EF4-FFF2-40B4-BE49-F238E27FC236}">
                  <a16:creationId xmlns:a16="http://schemas.microsoft.com/office/drawing/2014/main" id="{15CEE3BE-21FF-9DEC-E88C-9EB92F4A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1059286"/>
              <a:ext cx="554786" cy="1063340"/>
            </a:xfrm>
            <a:prstGeom prst="rect">
              <a:avLst/>
            </a:prstGeom>
          </p:spPr>
        </p:pic>
        <p:sp>
          <p:nvSpPr>
            <p:cNvPr id="52" name="TextBox 51">
              <a:extLst>
                <a:ext uri="{FF2B5EF4-FFF2-40B4-BE49-F238E27FC236}">
                  <a16:creationId xmlns:a16="http://schemas.microsoft.com/office/drawing/2014/main" id="{1CFAE69E-DE75-38B5-DA84-C603365F2898}"/>
                </a:ext>
              </a:extLst>
            </p:cNvPr>
            <p:cNvSpPr txBox="1"/>
            <p:nvPr/>
          </p:nvSpPr>
          <p:spPr>
            <a:xfrm>
              <a:off x="10058942" y="1352741"/>
              <a:ext cx="395276" cy="338554"/>
            </a:xfrm>
            <a:prstGeom prst="rect">
              <a:avLst/>
            </a:prstGeom>
            <a:noFill/>
          </p:spPr>
          <p:txBody>
            <a:bodyPr wrap="square" rtlCol="0">
              <a:spAutoFit/>
            </a:bodyPr>
            <a:lstStyle/>
            <a:p>
              <a:r>
                <a:rPr lang="en-US" sz="1600" dirty="0"/>
                <a:t>B</a:t>
              </a:r>
            </a:p>
          </p:txBody>
        </p:sp>
      </p:grpSp>
      <p:sp>
        <p:nvSpPr>
          <p:cNvPr id="15" name="TextBox 14">
            <a:extLst>
              <a:ext uri="{FF2B5EF4-FFF2-40B4-BE49-F238E27FC236}">
                <a16:creationId xmlns:a16="http://schemas.microsoft.com/office/drawing/2014/main" id="{358BA46F-6F88-9900-377D-B4E44F38C3C5}"/>
              </a:ext>
            </a:extLst>
          </p:cNvPr>
          <p:cNvSpPr txBox="1"/>
          <p:nvPr/>
        </p:nvSpPr>
        <p:spPr>
          <a:xfrm>
            <a:off x="6240894" y="5296932"/>
            <a:ext cx="678391" cy="369332"/>
          </a:xfrm>
          <a:prstGeom prst="rect">
            <a:avLst/>
          </a:prstGeom>
          <a:noFill/>
        </p:spPr>
        <p:txBody>
          <a:bodyPr wrap="square" rtlCol="0">
            <a:spAutoFit/>
          </a:bodyPr>
          <a:lstStyle/>
          <a:p>
            <a:r>
              <a:rPr lang="en-US" dirty="0"/>
              <a:t>Alice</a:t>
            </a:r>
          </a:p>
        </p:txBody>
      </p:sp>
      <p:sp>
        <p:nvSpPr>
          <p:cNvPr id="16" name="TextBox 15">
            <a:extLst>
              <a:ext uri="{FF2B5EF4-FFF2-40B4-BE49-F238E27FC236}">
                <a16:creationId xmlns:a16="http://schemas.microsoft.com/office/drawing/2014/main" id="{A8157994-9335-7DF7-F6EB-9779FDDC15CA}"/>
              </a:ext>
            </a:extLst>
          </p:cNvPr>
          <p:cNvSpPr txBox="1"/>
          <p:nvPr/>
        </p:nvSpPr>
        <p:spPr>
          <a:xfrm>
            <a:off x="9979186" y="3918187"/>
            <a:ext cx="678391" cy="369332"/>
          </a:xfrm>
          <a:prstGeom prst="rect">
            <a:avLst/>
          </a:prstGeom>
          <a:noFill/>
        </p:spPr>
        <p:txBody>
          <a:bodyPr wrap="square" rtlCol="0">
            <a:spAutoFit/>
          </a:bodyPr>
          <a:lstStyle/>
          <a:p>
            <a:r>
              <a:rPr lang="en-US" dirty="0"/>
              <a:t>Bob</a:t>
            </a:r>
          </a:p>
        </p:txBody>
      </p:sp>
      <p:grpSp>
        <p:nvGrpSpPr>
          <p:cNvPr id="17" name="Group 16">
            <a:extLst>
              <a:ext uri="{FF2B5EF4-FFF2-40B4-BE49-F238E27FC236}">
                <a16:creationId xmlns:a16="http://schemas.microsoft.com/office/drawing/2014/main" id="{741D677F-5863-9156-4B20-F8B65000A1AB}"/>
              </a:ext>
            </a:extLst>
          </p:cNvPr>
          <p:cNvGrpSpPr/>
          <p:nvPr/>
        </p:nvGrpSpPr>
        <p:grpSpPr>
          <a:xfrm>
            <a:off x="10009406" y="4264393"/>
            <a:ext cx="554786" cy="1063340"/>
            <a:chOff x="9947604" y="1059286"/>
            <a:chExt cx="554786" cy="1063340"/>
          </a:xfrm>
        </p:grpSpPr>
        <p:pic>
          <p:nvPicPr>
            <p:cNvPr id="18" name="Picture Placeholder 5">
              <a:extLst>
                <a:ext uri="{FF2B5EF4-FFF2-40B4-BE49-F238E27FC236}">
                  <a16:creationId xmlns:a16="http://schemas.microsoft.com/office/drawing/2014/main" id="{F1DE4520-1510-EF45-94E7-A903B3801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1059286"/>
              <a:ext cx="554786" cy="1063340"/>
            </a:xfrm>
            <a:prstGeom prst="rect">
              <a:avLst/>
            </a:prstGeom>
          </p:spPr>
        </p:pic>
        <p:sp>
          <p:nvSpPr>
            <p:cNvPr id="19" name="TextBox 18">
              <a:extLst>
                <a:ext uri="{FF2B5EF4-FFF2-40B4-BE49-F238E27FC236}">
                  <a16:creationId xmlns:a16="http://schemas.microsoft.com/office/drawing/2014/main" id="{48AFB9C6-16B5-2215-9752-762A788881A7}"/>
                </a:ext>
              </a:extLst>
            </p:cNvPr>
            <p:cNvSpPr txBox="1"/>
            <p:nvPr/>
          </p:nvSpPr>
          <p:spPr>
            <a:xfrm>
              <a:off x="10058942" y="1352741"/>
              <a:ext cx="395276" cy="338554"/>
            </a:xfrm>
            <a:prstGeom prst="rect">
              <a:avLst/>
            </a:prstGeom>
            <a:noFill/>
          </p:spPr>
          <p:txBody>
            <a:bodyPr wrap="square" rtlCol="0">
              <a:spAutoFit/>
            </a:bodyPr>
            <a:lstStyle/>
            <a:p>
              <a:r>
                <a:rPr lang="en-US" sz="1600" dirty="0"/>
                <a:t>B</a:t>
              </a:r>
            </a:p>
          </p:txBody>
        </p:sp>
      </p:grpSp>
    </p:spTree>
    <p:extLst>
      <p:ext uri="{BB962C8B-B14F-4D97-AF65-F5344CB8AC3E}">
        <p14:creationId xmlns:p14="http://schemas.microsoft.com/office/powerpoint/2010/main" val="288349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39 -4.44444E-6 C -0.00013 -0.09675 0.09687 -0.12199 0.14557 -0.12106 C 0.18007 -0.12222 0.30403 -0.11851 0.30455 -0.00324 " pathEditMode="relative" rAng="0" ptsTypes="AAA">
                                      <p:cBhvr>
                                        <p:cTn id="6" dur="3000" fill="hold"/>
                                        <p:tgtEl>
                                          <p:spTgt spid="51"/>
                                        </p:tgtEl>
                                        <p:attrNameLst>
                                          <p:attrName>ppt_x</p:attrName>
                                          <p:attrName>ppt_y</p:attrName>
                                        </p:attrNameLst>
                                      </p:cBhvr>
                                      <p:rCtr x="15208" y="-6065"/>
                                    </p:animMotion>
                                  </p:childTnLst>
                                </p:cTn>
                              </p:par>
                              <p:par>
                                <p:cTn id="7" presetID="37" presetClass="path" presetSubtype="0" accel="50000" decel="50000" fill="hold" grpId="0" nodeType="withEffect">
                                  <p:stCondLst>
                                    <p:cond delay="0"/>
                                  </p:stCondLst>
                                  <p:childTnLst>
                                    <p:animMotion origin="layout" path="M 4.58333E-6 -4.44444E-6 C 0.00026 -0.0949 0.1052 -0.1287 0.14895 -0.12777 C 0.19362 -0.12662 0.30625 -0.06736 0.30481 -4.44444E-6 " pathEditMode="relative" rAng="0" ptsTypes="AAA">
                                      <p:cBhvr>
                                        <p:cTn id="8" dur="3000" fill="hold"/>
                                        <p:tgtEl>
                                          <p:spTgt spid="10"/>
                                        </p:tgtEl>
                                        <p:attrNameLst>
                                          <p:attrName>ppt_x</p:attrName>
                                          <p:attrName>ppt_y</p:attrName>
                                        </p:attrNameLst>
                                      </p:cBhvr>
                                      <p:rCtr x="15234" y="-6389"/>
                                    </p:animMotion>
                                  </p:childTnLst>
                                </p:cTn>
                              </p:par>
                              <p:par>
                                <p:cTn id="9" presetID="37" presetClass="path" presetSubtype="0" accel="50000" decel="50000" fill="hold" nodeType="withEffect">
                                  <p:stCondLst>
                                    <p:cond delay="0"/>
                                  </p:stCondLst>
                                  <p:childTnLst>
                                    <p:animMotion origin="layout" path="M -2.70833E-6 -3.7037E-6 C -0.00052 0.05024 -0.10247 0.0801 -0.15156 0.08149 C -0.19166 0.08079 -0.30377 0.05093 -0.30364 -3.7037E-6 " pathEditMode="relative" rAng="0" ptsTypes="AAA">
                                      <p:cBhvr>
                                        <p:cTn id="10" dur="3000" fill="hold"/>
                                        <p:tgtEl>
                                          <p:spTgt spid="53"/>
                                        </p:tgtEl>
                                        <p:attrNameLst>
                                          <p:attrName>ppt_x</p:attrName>
                                          <p:attrName>ppt_y</p:attrName>
                                        </p:attrNameLst>
                                      </p:cBhvr>
                                      <p:rCtr x="-15182" y="4074"/>
                                    </p:animMotion>
                                  </p:childTnLst>
                                </p:cTn>
                              </p:par>
                              <p:par>
                                <p:cTn id="11" presetID="37" presetClass="path" presetSubtype="0" accel="50000" decel="50000" fill="hold" grpId="0" nodeType="withEffect">
                                  <p:stCondLst>
                                    <p:cond delay="0"/>
                                  </p:stCondLst>
                                  <p:childTnLst>
                                    <p:animMotion origin="layout" path="M 3.95833E-6 2.96296E-6 C -0.00118 0.05277 -0.10378 0.09352 -0.15261 0.0912 C -0.19818 0.09282 -0.30183 0.06134 -0.30183 0.00139 " pathEditMode="relative" rAng="0" ptsTypes="AAA">
                                      <p:cBhvr>
                                        <p:cTn id="12" dur="3000" fill="hold"/>
                                        <p:tgtEl>
                                          <p:spTgt spid="11"/>
                                        </p:tgtEl>
                                        <p:attrNameLst>
                                          <p:attrName>ppt_x</p:attrName>
                                          <p:attrName>ppt_y</p:attrName>
                                        </p:attrNameLst>
                                      </p:cBhvr>
                                      <p:rCtr x="-15091" y="4560"/>
                                    </p:animMotion>
                                  </p:childTnLst>
                                </p:cTn>
                              </p:par>
                              <p:par>
                                <p:cTn id="13" presetID="37" presetClass="path" presetSubtype="0" accel="50000" decel="50000" fill="hold" grpId="0" nodeType="withEffect">
                                  <p:stCondLst>
                                    <p:cond delay="0"/>
                                  </p:stCondLst>
                                  <p:childTnLst>
                                    <p:animMotion origin="layout" path="M -3.54167E-6 4.44444E-6 C 0.00026 -0.09491 0.10521 -0.12871 0.14896 -0.12778 C 0.19362 -0.12662 0.30625 -0.06737 0.30482 4.44444E-6 " pathEditMode="relative" rAng="0" ptsTypes="AAA">
                                      <p:cBhvr>
                                        <p:cTn id="14" dur="3000" fill="hold"/>
                                        <p:tgtEl>
                                          <p:spTgt spid="15"/>
                                        </p:tgtEl>
                                        <p:attrNameLst>
                                          <p:attrName>ppt_x</p:attrName>
                                          <p:attrName>ppt_y</p:attrName>
                                        </p:attrNameLst>
                                      </p:cBhvr>
                                      <p:rCtr x="15234" y="-6412"/>
                                    </p:animMotion>
                                  </p:childTnLst>
                                </p:cTn>
                              </p:par>
                              <p:par>
                                <p:cTn id="15" presetID="37" presetClass="path" presetSubtype="0" accel="50000" decel="50000" fill="hold" nodeType="withEffect">
                                  <p:stCondLst>
                                    <p:cond delay="0"/>
                                  </p:stCondLst>
                                  <p:childTnLst>
                                    <p:animMotion origin="layout" path="M 0 4.44444E-6 C -0.00052 0.05023 -0.10247 0.08009 -0.15156 0.08148 C -0.19167 0.08078 -0.30378 0.05092 -0.30365 4.44444E-6 " pathEditMode="relative" rAng="0" ptsTypes="AAA">
                                      <p:cBhvr>
                                        <p:cTn id="16" dur="3000" fill="hold"/>
                                        <p:tgtEl>
                                          <p:spTgt spid="17"/>
                                        </p:tgtEl>
                                        <p:attrNameLst>
                                          <p:attrName>ppt_x</p:attrName>
                                          <p:attrName>ppt_y</p:attrName>
                                        </p:attrNameLst>
                                      </p:cBhvr>
                                      <p:rCtr x="-15195" y="4074"/>
                                    </p:animMotion>
                                  </p:childTnLst>
                                </p:cTn>
                              </p:par>
                              <p:par>
                                <p:cTn id="17" presetID="37" presetClass="path" presetSubtype="0" accel="50000" decel="50000" fill="hold" grpId="0" nodeType="withEffect">
                                  <p:stCondLst>
                                    <p:cond delay="0"/>
                                  </p:stCondLst>
                                  <p:childTnLst>
                                    <p:animMotion origin="layout" path="M -3.95833E-6 1.85185E-6 C -0.00117 0.05278 -0.10377 0.09352 -0.1526 0.0912 C -0.19817 0.09282 -0.30182 0.06134 -0.30182 0.00139 " pathEditMode="relative" rAng="0" ptsTypes="AAA">
                                      <p:cBhvr>
                                        <p:cTn id="18" dur="3000" fill="hold"/>
                                        <p:tgtEl>
                                          <p:spTgt spid="16"/>
                                        </p:tgtEl>
                                        <p:attrNameLst>
                                          <p:attrName>ppt_x</p:attrName>
                                          <p:attrName>ppt_y</p:attrName>
                                        </p:attrNameLst>
                                      </p:cBhvr>
                                      <p:rCtr x="-15091"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CC0F80-89A2-B329-9369-CB8E02CEE8FB}"/>
            </a:ext>
          </a:extLst>
        </p:cNvPr>
        <p:cNvGrpSpPr/>
        <p:nvPr/>
      </p:nvGrpSpPr>
      <p:grpSpPr>
        <a:xfrm>
          <a:off x="0" y="0"/>
          <a:ext cx="0" cy="0"/>
          <a:chOff x="0" y="0"/>
          <a:chExt cx="0" cy="0"/>
        </a:xfrm>
      </p:grpSpPr>
      <p:pic>
        <p:nvPicPr>
          <p:cNvPr id="39" name="Picture Placeholder 5">
            <a:extLst>
              <a:ext uri="{FF2B5EF4-FFF2-40B4-BE49-F238E27FC236}">
                <a16:creationId xmlns:a16="http://schemas.microsoft.com/office/drawing/2014/main" id="{1AA22D8D-E159-C0F2-8212-C83042FFF8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0298" y="4382103"/>
            <a:ext cx="554786" cy="1063340"/>
          </a:xfrm>
          <a:prstGeom prst="rect">
            <a:avLst/>
          </a:prstGeom>
        </p:spPr>
      </p:pic>
      <p:pic>
        <p:nvPicPr>
          <p:cNvPr id="40" name="Picture Placeholder 5">
            <a:extLst>
              <a:ext uri="{FF2B5EF4-FFF2-40B4-BE49-F238E27FC236}">
                <a16:creationId xmlns:a16="http://schemas.microsoft.com/office/drawing/2014/main" id="{9364A4EB-F4CB-2317-CA14-C210909E8D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4381289"/>
            <a:ext cx="554786" cy="1063340"/>
          </a:xfrm>
          <a:prstGeom prst="rect">
            <a:avLst/>
          </a:prstGeom>
        </p:spPr>
      </p:pic>
      <p:sp>
        <p:nvSpPr>
          <p:cNvPr id="3" name="Slide Number Placeholder 2">
            <a:extLst>
              <a:ext uri="{FF2B5EF4-FFF2-40B4-BE49-F238E27FC236}">
                <a16:creationId xmlns:a16="http://schemas.microsoft.com/office/drawing/2014/main" id="{F80B6480-39CF-5590-39F2-263C7FF8C13A}"/>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42</a:t>
            </a:fld>
            <a:endParaRPr lang="en-US"/>
          </a:p>
        </p:txBody>
      </p:sp>
      <p:sp>
        <p:nvSpPr>
          <p:cNvPr id="4" name="Content Placeholder 3">
            <a:extLst>
              <a:ext uri="{FF2B5EF4-FFF2-40B4-BE49-F238E27FC236}">
                <a16:creationId xmlns:a16="http://schemas.microsoft.com/office/drawing/2014/main" id="{9197137D-1304-C30F-B3D6-18BC65176046}"/>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b="1" dirty="0"/>
              <a:t>GHOST</a:t>
            </a:r>
          </a:p>
          <a:p>
            <a:pPr marL="0" indent="0" algn="ctr">
              <a:buNone/>
            </a:pPr>
            <a:endParaRPr lang="en-US" b="1" dirty="0"/>
          </a:p>
          <a:p>
            <a:pPr marL="0" indent="0" algn="ctr">
              <a:buNone/>
            </a:pPr>
            <a:r>
              <a:rPr lang="en-US" sz="2400" dirty="0"/>
              <a:t>Sim Swapping</a:t>
            </a:r>
          </a:p>
          <a:p>
            <a:pPr marL="0" indent="0" algn="ctr">
              <a:buNone/>
            </a:pPr>
            <a:r>
              <a:rPr lang="en-US" sz="2400" dirty="0"/>
              <a:t>Personas</a:t>
            </a:r>
          </a:p>
          <a:p>
            <a:pPr marL="0" indent="0" algn="ctr">
              <a:buNone/>
            </a:pPr>
            <a:r>
              <a:rPr lang="en-US" sz="2400" dirty="0"/>
              <a:t>Injection data</a:t>
            </a:r>
          </a:p>
          <a:p>
            <a:pPr marL="0" indent="0" algn="ctr">
              <a:buNone/>
            </a:pPr>
            <a:endParaRPr lang="en-US" sz="2400" dirty="0"/>
          </a:p>
        </p:txBody>
      </p:sp>
      <p:pic>
        <p:nvPicPr>
          <p:cNvPr id="6" name="Picture Placeholder 5">
            <a:extLst>
              <a:ext uri="{FF2B5EF4-FFF2-40B4-BE49-F238E27FC236}">
                <a16:creationId xmlns:a16="http://schemas.microsoft.com/office/drawing/2014/main" id="{5851F4AE-EE06-FC17-56E0-96947336B62D}"/>
              </a:ext>
            </a:extLst>
          </p:cNvPr>
          <p:cNvPicPr>
            <a:picLocks noGrp="1" noChangeAspect="1"/>
          </p:cNvPicPr>
          <p:nvPr>
            <p:ph type="pic" idx="13"/>
          </p:nvPr>
        </p:nvPicPr>
        <p:blipFill>
          <a:blip r:embed="rId3">
            <a:extLst>
              <a:ext uri="{96DAC541-7B7A-43D3-8B79-37D633B846F1}">
                <asvg:svgBlip xmlns:asvg="http://schemas.microsoft.com/office/drawing/2016/SVG/main" r:embed="rId4"/>
              </a:ext>
            </a:extLst>
          </a:blip>
          <a:stretch>
            <a:fillRect/>
          </a:stretch>
        </p:blipFill>
        <p:spPr>
          <a:xfrm>
            <a:off x="6230298" y="1059286"/>
            <a:ext cx="554786" cy="1063340"/>
          </a:xfrm>
        </p:spPr>
      </p:pic>
      <p:pic>
        <p:nvPicPr>
          <p:cNvPr id="7" name="Picture Placeholder 5">
            <a:extLst>
              <a:ext uri="{FF2B5EF4-FFF2-40B4-BE49-F238E27FC236}">
                <a16:creationId xmlns:a16="http://schemas.microsoft.com/office/drawing/2014/main" id="{4DC8A817-E53E-D9B4-C3F7-A66E5CCB3A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7604" y="1059286"/>
            <a:ext cx="554786" cy="106334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72EAB77F-FCA0-4F8B-0A20-C4C0C21F0A4F}"/>
              </a:ext>
            </a:extLst>
          </p:cNvPr>
          <p:cNvPicPr>
            <a:picLocks noChangeAspect="1"/>
          </p:cNvPicPr>
          <p:nvPr/>
        </p:nvPicPr>
        <p:blipFill>
          <a:blip r:embed="rId5"/>
          <a:stretch>
            <a:fillRect/>
          </a:stretch>
        </p:blipFill>
        <p:spPr>
          <a:xfrm>
            <a:off x="7878152" y="2739207"/>
            <a:ext cx="758227" cy="931524"/>
          </a:xfrm>
          <a:prstGeom prst="rect">
            <a:avLst/>
          </a:prstGeom>
        </p:spPr>
      </p:pic>
      <p:sp>
        <p:nvSpPr>
          <p:cNvPr id="10" name="TextBox 9">
            <a:extLst>
              <a:ext uri="{FF2B5EF4-FFF2-40B4-BE49-F238E27FC236}">
                <a16:creationId xmlns:a16="http://schemas.microsoft.com/office/drawing/2014/main" id="{D809329F-ADEC-2B41-8109-A353DEAFD681}"/>
              </a:ext>
            </a:extLst>
          </p:cNvPr>
          <p:cNvSpPr txBox="1"/>
          <p:nvPr/>
        </p:nvSpPr>
        <p:spPr>
          <a:xfrm>
            <a:off x="5551907" y="1753294"/>
            <a:ext cx="678391" cy="369332"/>
          </a:xfrm>
          <a:prstGeom prst="rect">
            <a:avLst/>
          </a:prstGeom>
          <a:noFill/>
        </p:spPr>
        <p:txBody>
          <a:bodyPr wrap="square" rtlCol="0">
            <a:spAutoFit/>
          </a:bodyPr>
          <a:lstStyle/>
          <a:p>
            <a:r>
              <a:rPr lang="en-US" dirty="0"/>
              <a:t>Alice</a:t>
            </a:r>
          </a:p>
        </p:txBody>
      </p:sp>
      <p:sp>
        <p:nvSpPr>
          <p:cNvPr id="11" name="TextBox 10">
            <a:extLst>
              <a:ext uri="{FF2B5EF4-FFF2-40B4-BE49-F238E27FC236}">
                <a16:creationId xmlns:a16="http://schemas.microsoft.com/office/drawing/2014/main" id="{5D31534D-51EE-619E-F3E4-845ECE6500DF}"/>
              </a:ext>
            </a:extLst>
          </p:cNvPr>
          <p:cNvSpPr txBox="1"/>
          <p:nvPr/>
        </p:nvSpPr>
        <p:spPr>
          <a:xfrm>
            <a:off x="10536986" y="1059286"/>
            <a:ext cx="678391" cy="369332"/>
          </a:xfrm>
          <a:prstGeom prst="rect">
            <a:avLst/>
          </a:prstGeom>
          <a:noFill/>
        </p:spPr>
        <p:txBody>
          <a:bodyPr wrap="square" rtlCol="0">
            <a:spAutoFit/>
          </a:bodyPr>
          <a:lstStyle/>
          <a:p>
            <a:r>
              <a:rPr lang="en-US" dirty="0"/>
              <a:t>Bob</a:t>
            </a:r>
          </a:p>
        </p:txBody>
      </p:sp>
      <p:cxnSp>
        <p:nvCxnSpPr>
          <p:cNvPr id="34" name="Straight Connector 33">
            <a:extLst>
              <a:ext uri="{FF2B5EF4-FFF2-40B4-BE49-F238E27FC236}">
                <a16:creationId xmlns:a16="http://schemas.microsoft.com/office/drawing/2014/main" id="{F7E7A7DF-4F65-88B8-3F80-5711E1DAFAE2}"/>
              </a:ext>
            </a:extLst>
          </p:cNvPr>
          <p:cNvCxnSpPr>
            <a:cxnSpLocks/>
          </p:cNvCxnSpPr>
          <p:nvPr/>
        </p:nvCxnSpPr>
        <p:spPr>
          <a:xfrm flipV="1">
            <a:off x="5476404" y="3204969"/>
            <a:ext cx="1953899" cy="20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AB60D4D-FCA7-398C-0BED-DEA5E98B0140}"/>
              </a:ext>
            </a:extLst>
          </p:cNvPr>
          <p:cNvCxnSpPr>
            <a:cxnSpLocks/>
          </p:cNvCxnSpPr>
          <p:nvPr/>
        </p:nvCxnSpPr>
        <p:spPr>
          <a:xfrm flipV="1">
            <a:off x="9084228" y="3211444"/>
            <a:ext cx="1953899" cy="20320"/>
          </a:xfrm>
          <a:prstGeom prst="line">
            <a:avLst/>
          </a:prstGeom>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B0EC9A53-232F-540A-94EA-F617B1D144A0}"/>
              </a:ext>
            </a:extLst>
          </p:cNvPr>
          <p:cNvPicPr>
            <a:picLocks noChangeAspect="1"/>
          </p:cNvPicPr>
          <p:nvPr/>
        </p:nvPicPr>
        <p:blipFill>
          <a:blip r:embed="rId6"/>
          <a:stretch>
            <a:fillRect/>
          </a:stretch>
        </p:blipFill>
        <p:spPr>
          <a:xfrm>
            <a:off x="11353800" y="2496654"/>
            <a:ext cx="559680" cy="369332"/>
          </a:xfrm>
          <a:prstGeom prst="rect">
            <a:avLst/>
          </a:prstGeom>
        </p:spPr>
      </p:pic>
      <p:pic>
        <p:nvPicPr>
          <p:cNvPr id="38" name="Picture 37">
            <a:extLst>
              <a:ext uri="{FF2B5EF4-FFF2-40B4-BE49-F238E27FC236}">
                <a16:creationId xmlns:a16="http://schemas.microsoft.com/office/drawing/2014/main" id="{883D5902-449B-7F07-0ABF-21D800563A8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38896" r="32695"/>
          <a:stretch/>
        </p:blipFill>
        <p:spPr>
          <a:xfrm>
            <a:off x="11353800" y="3986525"/>
            <a:ext cx="447739" cy="495797"/>
          </a:xfrm>
          <a:prstGeom prst="rect">
            <a:avLst/>
          </a:prstGeom>
        </p:spPr>
      </p:pic>
      <p:sp>
        <p:nvSpPr>
          <p:cNvPr id="42" name="TextBox 41">
            <a:extLst>
              <a:ext uri="{FF2B5EF4-FFF2-40B4-BE49-F238E27FC236}">
                <a16:creationId xmlns:a16="http://schemas.microsoft.com/office/drawing/2014/main" id="{D424F9A4-829A-3F71-7976-06F81FAE3F3E}"/>
              </a:ext>
            </a:extLst>
          </p:cNvPr>
          <p:cNvSpPr txBox="1"/>
          <p:nvPr/>
        </p:nvSpPr>
        <p:spPr>
          <a:xfrm>
            <a:off x="5566889" y="5075297"/>
            <a:ext cx="678391" cy="369332"/>
          </a:xfrm>
          <a:prstGeom prst="rect">
            <a:avLst/>
          </a:prstGeom>
          <a:noFill/>
        </p:spPr>
        <p:txBody>
          <a:bodyPr wrap="square" rtlCol="0">
            <a:spAutoFit/>
          </a:bodyPr>
          <a:lstStyle/>
          <a:p>
            <a:r>
              <a:rPr lang="en-US" dirty="0"/>
              <a:t>Alice</a:t>
            </a:r>
          </a:p>
        </p:txBody>
      </p:sp>
      <p:sp>
        <p:nvSpPr>
          <p:cNvPr id="43" name="TextBox 42">
            <a:extLst>
              <a:ext uri="{FF2B5EF4-FFF2-40B4-BE49-F238E27FC236}">
                <a16:creationId xmlns:a16="http://schemas.microsoft.com/office/drawing/2014/main" id="{329371E9-2C83-D7B0-B273-CE139D54585E}"/>
              </a:ext>
            </a:extLst>
          </p:cNvPr>
          <p:cNvSpPr txBox="1"/>
          <p:nvPr/>
        </p:nvSpPr>
        <p:spPr>
          <a:xfrm>
            <a:off x="10509257" y="4367850"/>
            <a:ext cx="678391" cy="369332"/>
          </a:xfrm>
          <a:prstGeom prst="rect">
            <a:avLst/>
          </a:prstGeom>
          <a:noFill/>
        </p:spPr>
        <p:txBody>
          <a:bodyPr wrap="square" rtlCol="0">
            <a:spAutoFit/>
          </a:bodyPr>
          <a:lstStyle/>
          <a:p>
            <a:r>
              <a:rPr lang="en-US" dirty="0"/>
              <a:t>Bob</a:t>
            </a:r>
          </a:p>
        </p:txBody>
      </p:sp>
    </p:spTree>
    <p:extLst>
      <p:ext uri="{BB962C8B-B14F-4D97-AF65-F5344CB8AC3E}">
        <p14:creationId xmlns:p14="http://schemas.microsoft.com/office/powerpoint/2010/main" val="19766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nodeType="clickEffect">
                                  <p:stCondLst>
                                    <p:cond delay="0"/>
                                  </p:stCondLst>
                                  <p:childTnLst>
                                    <p:animMotion origin="layout" path="M -1.875E-6 -4.44444E-6 L -0.14166 -4.44444E-6 " pathEditMode="relative" rAng="0" ptsTypes="AA">
                                      <p:cBhvr>
                                        <p:cTn id="6" dur="2000" fill="hold"/>
                                        <p:tgtEl>
                                          <p:spTgt spid="7"/>
                                        </p:tgtEl>
                                        <p:attrNameLst>
                                          <p:attrName>ppt_x</p:attrName>
                                          <p:attrName>ppt_y</p:attrName>
                                        </p:attrNameLst>
                                      </p:cBhvr>
                                      <p:rCtr x="-7083" y="0"/>
                                    </p:animMotion>
                                  </p:childTnLst>
                                </p:cTn>
                              </p:par>
                              <p:par>
                                <p:cTn id="7" presetID="0" presetClass="path" presetSubtype="0" accel="50000" decel="50000" autoRev="1" fill="hold" nodeType="withEffect">
                                  <p:stCondLst>
                                    <p:cond delay="0"/>
                                  </p:stCondLst>
                                  <p:childTnLst>
                                    <p:animMotion origin="layout" path="M -3.95833E-6 -4.44444E-6 L 0.11836 -4.44444E-6 " pathEditMode="relative" rAng="0" ptsTypes="AA">
                                      <p:cBhvr>
                                        <p:cTn id="8" dur="2000" fill="hold"/>
                                        <p:tgtEl>
                                          <p:spTgt spid="6"/>
                                        </p:tgtEl>
                                        <p:attrNameLst>
                                          <p:attrName>ppt_x</p:attrName>
                                          <p:attrName>ppt_y</p:attrName>
                                        </p:attrNameLst>
                                      </p:cBhvr>
                                      <p:rCtr x="5911" y="0"/>
                                    </p:animMotion>
                                  </p:childTnLst>
                                </p:cTn>
                              </p:par>
                              <p:par>
                                <p:cTn id="9" presetID="37" presetClass="path" presetSubtype="0" accel="50000" decel="50000" autoRev="1" fill="hold" grpId="0" nodeType="withEffect">
                                  <p:stCondLst>
                                    <p:cond delay="0"/>
                                  </p:stCondLst>
                                  <p:childTnLst>
                                    <p:animMotion origin="layout" path="M -0.00013 2.59259E-6 C 0.00065 0.07639 0.11901 0.06273 0.15769 0.06041 " pathEditMode="relative" rAng="0" ptsTypes="AA">
                                      <p:cBhvr>
                                        <p:cTn id="10" dur="2000" fill="hold"/>
                                        <p:tgtEl>
                                          <p:spTgt spid="10"/>
                                        </p:tgtEl>
                                        <p:attrNameLst>
                                          <p:attrName>ppt_x</p:attrName>
                                          <p:attrName>ppt_y</p:attrName>
                                        </p:attrNameLst>
                                      </p:cBhvr>
                                      <p:rCtr x="7891" y="3148"/>
                                    </p:animMotion>
                                  </p:childTnLst>
                                </p:cTn>
                              </p:par>
                              <p:par>
                                <p:cTn id="11" presetID="37" presetClass="path" presetSubtype="0" accel="50000" decel="50000" autoRev="1" fill="hold" grpId="0" nodeType="withEffect">
                                  <p:stCondLst>
                                    <p:cond delay="0"/>
                                  </p:stCondLst>
                                  <p:childTnLst>
                                    <p:animMotion origin="layout" path="M 2.70833E-6 0 C -0.04206 -0.0831 -0.13737 -0.06829 -0.18321 -0.06944 " pathEditMode="relative" rAng="0" ptsTypes="AA">
                                      <p:cBhvr>
                                        <p:cTn id="12" dur="2000" fill="hold"/>
                                        <p:tgtEl>
                                          <p:spTgt spid="11"/>
                                        </p:tgtEl>
                                        <p:attrNameLst>
                                          <p:attrName>ppt_x</p:attrName>
                                          <p:attrName>ppt_y</p:attrName>
                                        </p:attrNameLst>
                                      </p:cBhvr>
                                      <p:rCtr x="-9167" y="-3495"/>
                                    </p:animMotion>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3.125E-6 1.85185E-6 C -0.00078 0.17778 0.30743 0.15903 0.30521 0.00116 " pathEditMode="relative" rAng="0" ptsTypes="AA">
                                      <p:cBhvr>
                                        <p:cTn id="16" dur="2000" fill="hold"/>
                                        <p:tgtEl>
                                          <p:spTgt spid="39"/>
                                        </p:tgtEl>
                                        <p:attrNameLst>
                                          <p:attrName>ppt_x</p:attrName>
                                          <p:attrName>ppt_y</p:attrName>
                                        </p:attrNameLst>
                                      </p:cBhvr>
                                      <p:rCtr x="15260" y="6319"/>
                                    </p:animMotion>
                                  </p:childTnLst>
                                </p:cTn>
                              </p:par>
                              <p:par>
                                <p:cTn id="17" presetID="37" presetClass="path" presetSubtype="0" accel="50000" decel="50000" fill="hold" nodeType="withEffect">
                                  <p:stCondLst>
                                    <p:cond delay="0"/>
                                  </p:stCondLst>
                                  <p:childTnLst>
                                    <p:animMotion origin="layout" path="M 0.00026 0.00116 C 0.00065 -0.09954 -0.30364 -0.1213 -0.30534 0.00648 " pathEditMode="relative" rAng="0" ptsTypes="AA">
                                      <p:cBhvr>
                                        <p:cTn id="18" dur="2000" fill="hold"/>
                                        <p:tgtEl>
                                          <p:spTgt spid="40"/>
                                        </p:tgtEl>
                                        <p:attrNameLst>
                                          <p:attrName>ppt_x</p:attrName>
                                          <p:attrName>ppt_y</p:attrName>
                                        </p:attrNameLst>
                                      </p:cBhvr>
                                      <p:rCtr x="-15286" y="-3889"/>
                                    </p:animMotion>
                                  </p:childTnLst>
                                </p:cTn>
                              </p:par>
                              <p:par>
                                <p:cTn id="19" presetID="37" presetClass="path" presetSubtype="0" accel="50000" decel="50000" fill="hold" grpId="0" nodeType="withEffect">
                                  <p:stCondLst>
                                    <p:cond delay="0"/>
                                  </p:stCondLst>
                                  <p:childTnLst>
                                    <p:animMotion origin="layout" path="M 5E-6 -0.00023 C 5E-6 0.24977 0.40443 0.22893 0.40378 -0.00023 " pathEditMode="relative" rAng="0" ptsTypes="AA">
                                      <p:cBhvr>
                                        <p:cTn id="20" dur="2000" fill="hold"/>
                                        <p:tgtEl>
                                          <p:spTgt spid="42"/>
                                        </p:tgtEl>
                                        <p:attrNameLst>
                                          <p:attrName>ppt_x</p:attrName>
                                          <p:attrName>ppt_y</p:attrName>
                                        </p:attrNameLst>
                                      </p:cBhvr>
                                      <p:rCtr x="20182" y="8981"/>
                                    </p:animMotion>
                                  </p:childTnLst>
                                </p:cTn>
                              </p:par>
                              <p:par>
                                <p:cTn id="21" presetID="37" presetClass="path" presetSubtype="0" accel="50000" decel="50000" fill="hold" grpId="0" nodeType="withEffect">
                                  <p:stCondLst>
                                    <p:cond delay="0"/>
                                  </p:stCondLst>
                                  <p:childTnLst>
                                    <p:animMotion origin="layout" path="M -0.00013 2.59259E-6 C 0.00092 -0.17801 -0.39778 -0.17801 -0.39739 -0.01019 " pathEditMode="relative" rAng="0" ptsTypes="AA">
                                      <p:cBhvr>
                                        <p:cTn id="22" dur="2000" fill="hold"/>
                                        <p:tgtEl>
                                          <p:spTgt spid="43"/>
                                        </p:tgtEl>
                                        <p:attrNameLst>
                                          <p:attrName>ppt_x</p:attrName>
                                          <p:attrName>ppt_y</p:attrName>
                                        </p:attrNameLst>
                                      </p:cBhvr>
                                      <p:rCtr x="-19870" y="-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6A33A-BAFF-F379-0C38-AF7DD574B77E}"/>
              </a:ext>
            </a:extLst>
          </p:cNvPr>
          <p:cNvSpPr>
            <a:spLocks noGrp="1"/>
          </p:cNvSpPr>
          <p:nvPr>
            <p:ph type="ctr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Trusted Execution Environments (TEEs)</a:t>
            </a:r>
          </a:p>
        </p:txBody>
      </p:sp>
      <p:pic>
        <p:nvPicPr>
          <p:cNvPr id="5122" name="Picture 2">
            <a:extLst>
              <a:ext uri="{FF2B5EF4-FFF2-40B4-BE49-F238E27FC236}">
                <a16:creationId xmlns:a16="http://schemas.microsoft.com/office/drawing/2014/main" id="{95996C97-85CD-37B6-9A39-819F842E1F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017686" y="1675227"/>
            <a:ext cx="7594600" cy="39243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7FFAEC6-D417-0B1D-81C5-20E3AE283A4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5BC74E-FBC8-1143-9F87-83458D037549}" type="slidenum">
              <a:rPr lang="en-US" smtClean="0">
                <a:solidFill>
                  <a:schemeClr val="tx1">
                    <a:tint val="75000"/>
                  </a:schemeClr>
                </a:solidFill>
              </a:rPr>
              <a:pPr>
                <a:spcAft>
                  <a:spcPts val="600"/>
                </a:spcAft>
              </a:pPr>
              <a:t>43</a:t>
            </a:fld>
            <a:endParaRPr lang="en-US">
              <a:solidFill>
                <a:schemeClr val="tx1">
                  <a:tint val="75000"/>
                </a:schemeClr>
              </a:solidFill>
            </a:endParaRPr>
          </a:p>
        </p:txBody>
      </p:sp>
    </p:spTree>
    <p:extLst>
      <p:ext uri="{BB962C8B-B14F-4D97-AF65-F5344CB8AC3E}">
        <p14:creationId xmlns:p14="http://schemas.microsoft.com/office/powerpoint/2010/main" val="422354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FFCF-5D30-C78F-9519-0A1A9D8F5FC9}"/>
              </a:ext>
            </a:extLst>
          </p:cNvPr>
          <p:cNvSpPr>
            <a:spLocks noGrp="1"/>
          </p:cNvSpPr>
          <p:nvPr>
            <p:ph type="ctrTitle"/>
          </p:nvPr>
        </p:nvSpPr>
        <p:spPr/>
        <p:txBody>
          <a:bodyPr/>
          <a:lstStyle/>
          <a:p>
            <a:r>
              <a:rPr lang="en-US" dirty="0"/>
              <a:t>Secure Memory</a:t>
            </a:r>
          </a:p>
        </p:txBody>
      </p:sp>
      <p:sp>
        <p:nvSpPr>
          <p:cNvPr id="3" name="Content Placeholder 2">
            <a:extLst>
              <a:ext uri="{FF2B5EF4-FFF2-40B4-BE49-F238E27FC236}">
                <a16:creationId xmlns:a16="http://schemas.microsoft.com/office/drawing/2014/main" id="{2CE7DD8B-5562-0D1C-01AB-C2DBB9B1D7DA}"/>
              </a:ext>
            </a:extLst>
          </p:cNvPr>
          <p:cNvSpPr>
            <a:spLocks noGrp="1"/>
          </p:cNvSpPr>
          <p:nvPr>
            <p:ph idx="1"/>
          </p:nvPr>
        </p:nvSpPr>
        <p:spPr/>
        <p:txBody>
          <a:bodyPr/>
          <a:lstStyle/>
          <a:p>
            <a:endParaRPr lang="en-US"/>
          </a:p>
        </p:txBody>
      </p:sp>
      <p:sp>
        <p:nvSpPr>
          <p:cNvPr id="4" name="Picture Placeholder 3">
            <a:extLst>
              <a:ext uri="{FF2B5EF4-FFF2-40B4-BE49-F238E27FC236}">
                <a16:creationId xmlns:a16="http://schemas.microsoft.com/office/drawing/2014/main" id="{BAE2C140-BC6D-9BAC-6A45-744298E0DC77}"/>
              </a:ext>
            </a:extLst>
          </p:cNvPr>
          <p:cNvSpPr>
            <a:spLocks noGrp="1"/>
          </p:cNvSpPr>
          <p:nvPr>
            <p:ph type="pic" idx="13"/>
          </p:nvPr>
        </p:nvSpPr>
        <p:spPr/>
        <p:txBody>
          <a:bodyPr/>
          <a:lstStyle/>
          <a:p>
            <a:endParaRPr lang="en-US"/>
          </a:p>
        </p:txBody>
      </p:sp>
      <p:sp>
        <p:nvSpPr>
          <p:cNvPr id="6" name="Slide Number Placeholder 5">
            <a:extLst>
              <a:ext uri="{FF2B5EF4-FFF2-40B4-BE49-F238E27FC236}">
                <a16:creationId xmlns:a16="http://schemas.microsoft.com/office/drawing/2014/main" id="{448030B1-62B2-7943-D917-F546A2BB13EE}"/>
              </a:ext>
            </a:extLst>
          </p:cNvPr>
          <p:cNvSpPr>
            <a:spLocks noGrp="1"/>
          </p:cNvSpPr>
          <p:nvPr>
            <p:ph type="sldNum" sz="quarter" idx="12"/>
          </p:nvPr>
        </p:nvSpPr>
        <p:spPr/>
        <p:txBody>
          <a:bodyPr/>
          <a:lstStyle/>
          <a:p>
            <a:fld id="{375BC74E-FBC8-1143-9F87-83458D037549}" type="slidenum">
              <a:rPr lang="en-US" smtClean="0"/>
              <a:t>44</a:t>
            </a:fld>
            <a:endParaRPr lang="en-US"/>
          </a:p>
        </p:txBody>
      </p:sp>
    </p:spTree>
    <p:extLst>
      <p:ext uri="{BB962C8B-B14F-4D97-AF65-F5344CB8AC3E}">
        <p14:creationId xmlns:p14="http://schemas.microsoft.com/office/powerpoint/2010/main" val="2737685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BA8B2C-42F4-A6DF-F987-F2F6F12DBD31}"/>
              </a:ext>
            </a:extLst>
          </p:cNvPr>
          <p:cNvSpPr>
            <a:spLocks noGrp="1"/>
          </p:cNvSpPr>
          <p:nvPr>
            <p:ph type="sldNum" sz="quarter" idx="12"/>
          </p:nvPr>
        </p:nvSpPr>
        <p:spPr/>
        <p:txBody>
          <a:bodyPr/>
          <a:lstStyle/>
          <a:p>
            <a:fld id="{375BC74E-FBC8-1143-9F87-83458D037549}" type="slidenum">
              <a:rPr lang="en-US" smtClean="0"/>
              <a:t>45</a:t>
            </a:fld>
            <a:endParaRPr lang="en-US"/>
          </a:p>
        </p:txBody>
      </p:sp>
      <p:grpSp>
        <p:nvGrpSpPr>
          <p:cNvPr id="12" name="Group 11">
            <a:extLst>
              <a:ext uri="{FF2B5EF4-FFF2-40B4-BE49-F238E27FC236}">
                <a16:creationId xmlns:a16="http://schemas.microsoft.com/office/drawing/2014/main" id="{AD180487-310A-B7D1-516F-A8C5C47BA1CA}"/>
              </a:ext>
            </a:extLst>
          </p:cNvPr>
          <p:cNvGrpSpPr/>
          <p:nvPr/>
        </p:nvGrpSpPr>
        <p:grpSpPr>
          <a:xfrm>
            <a:off x="3387294" y="1640273"/>
            <a:ext cx="554786" cy="1063340"/>
            <a:chOff x="7276734" y="270382"/>
            <a:chExt cx="554786" cy="1063340"/>
          </a:xfrm>
        </p:grpSpPr>
        <p:pic>
          <p:nvPicPr>
            <p:cNvPr id="13" name="Picture Placeholder 5">
              <a:extLst>
                <a:ext uri="{FF2B5EF4-FFF2-40B4-BE49-F238E27FC236}">
                  <a16:creationId xmlns:a16="http://schemas.microsoft.com/office/drawing/2014/main" id="{41488B43-A09B-2B21-7BCE-F7C82A9894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6734" y="270382"/>
              <a:ext cx="554786" cy="1063340"/>
            </a:xfrm>
            <a:prstGeom prst="rect">
              <a:avLst/>
            </a:prstGeom>
          </p:spPr>
        </p:pic>
        <p:sp>
          <p:nvSpPr>
            <p:cNvPr id="14" name="TextBox 13">
              <a:extLst>
                <a:ext uri="{FF2B5EF4-FFF2-40B4-BE49-F238E27FC236}">
                  <a16:creationId xmlns:a16="http://schemas.microsoft.com/office/drawing/2014/main" id="{E3CF5316-E325-8DE5-52B3-44EE64D31B26}"/>
                </a:ext>
              </a:extLst>
            </p:cNvPr>
            <p:cNvSpPr txBox="1"/>
            <p:nvPr/>
          </p:nvSpPr>
          <p:spPr>
            <a:xfrm>
              <a:off x="7377475" y="591890"/>
              <a:ext cx="395276" cy="338554"/>
            </a:xfrm>
            <a:prstGeom prst="rect">
              <a:avLst/>
            </a:prstGeom>
            <a:noFill/>
          </p:spPr>
          <p:txBody>
            <a:bodyPr wrap="square" rtlCol="0">
              <a:spAutoFit/>
            </a:bodyPr>
            <a:lstStyle/>
            <a:p>
              <a:r>
                <a:rPr lang="en-US" sz="1600" dirty="0"/>
                <a:t>A</a:t>
              </a:r>
            </a:p>
          </p:txBody>
        </p:sp>
      </p:grpSp>
      <p:sp>
        <p:nvSpPr>
          <p:cNvPr id="21" name="TextBox 20">
            <a:extLst>
              <a:ext uri="{FF2B5EF4-FFF2-40B4-BE49-F238E27FC236}">
                <a16:creationId xmlns:a16="http://schemas.microsoft.com/office/drawing/2014/main" id="{954B36FC-73AD-2513-07D0-C2351AC8FF05}"/>
              </a:ext>
            </a:extLst>
          </p:cNvPr>
          <p:cNvSpPr txBox="1"/>
          <p:nvPr/>
        </p:nvSpPr>
        <p:spPr>
          <a:xfrm>
            <a:off x="3325491" y="2659918"/>
            <a:ext cx="678391" cy="369332"/>
          </a:xfrm>
          <a:prstGeom prst="rect">
            <a:avLst/>
          </a:prstGeom>
          <a:noFill/>
        </p:spPr>
        <p:txBody>
          <a:bodyPr wrap="square" rtlCol="0">
            <a:spAutoFit/>
          </a:bodyPr>
          <a:lstStyle/>
          <a:p>
            <a:r>
              <a:rPr lang="en-US" dirty="0"/>
              <a:t>Alice</a:t>
            </a:r>
          </a:p>
        </p:txBody>
      </p:sp>
      <p:grpSp>
        <p:nvGrpSpPr>
          <p:cNvPr id="22" name="Group 21">
            <a:extLst>
              <a:ext uri="{FF2B5EF4-FFF2-40B4-BE49-F238E27FC236}">
                <a16:creationId xmlns:a16="http://schemas.microsoft.com/office/drawing/2014/main" id="{63AA66B2-CE1A-FBE4-E82B-5CCA778B1C91}"/>
              </a:ext>
            </a:extLst>
          </p:cNvPr>
          <p:cNvGrpSpPr/>
          <p:nvPr/>
        </p:nvGrpSpPr>
        <p:grpSpPr>
          <a:xfrm>
            <a:off x="6875249" y="1640273"/>
            <a:ext cx="554786" cy="1063340"/>
            <a:chOff x="9947604" y="1059286"/>
            <a:chExt cx="554786" cy="1063340"/>
          </a:xfrm>
        </p:grpSpPr>
        <p:pic>
          <p:nvPicPr>
            <p:cNvPr id="23" name="Picture Placeholder 5">
              <a:extLst>
                <a:ext uri="{FF2B5EF4-FFF2-40B4-BE49-F238E27FC236}">
                  <a16:creationId xmlns:a16="http://schemas.microsoft.com/office/drawing/2014/main" id="{CA471210-2FF6-C60C-7BE3-C269A499EE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47604" y="1059286"/>
              <a:ext cx="554786" cy="1063340"/>
            </a:xfrm>
            <a:prstGeom prst="rect">
              <a:avLst/>
            </a:prstGeom>
          </p:spPr>
        </p:pic>
        <p:sp>
          <p:nvSpPr>
            <p:cNvPr id="24" name="TextBox 23">
              <a:extLst>
                <a:ext uri="{FF2B5EF4-FFF2-40B4-BE49-F238E27FC236}">
                  <a16:creationId xmlns:a16="http://schemas.microsoft.com/office/drawing/2014/main" id="{AA28777E-7F20-32D5-957A-0A242570DBE3}"/>
                </a:ext>
              </a:extLst>
            </p:cNvPr>
            <p:cNvSpPr txBox="1"/>
            <p:nvPr/>
          </p:nvSpPr>
          <p:spPr>
            <a:xfrm>
              <a:off x="10058942" y="1352741"/>
              <a:ext cx="395276" cy="338554"/>
            </a:xfrm>
            <a:prstGeom prst="rect">
              <a:avLst/>
            </a:prstGeom>
            <a:noFill/>
          </p:spPr>
          <p:txBody>
            <a:bodyPr wrap="square" rtlCol="0">
              <a:spAutoFit/>
            </a:bodyPr>
            <a:lstStyle/>
            <a:p>
              <a:r>
                <a:rPr lang="en-US" sz="1600" dirty="0"/>
                <a:t>B</a:t>
              </a:r>
            </a:p>
          </p:txBody>
        </p:sp>
      </p:grpSp>
      <p:sp>
        <p:nvSpPr>
          <p:cNvPr id="25" name="TextBox 24">
            <a:extLst>
              <a:ext uri="{FF2B5EF4-FFF2-40B4-BE49-F238E27FC236}">
                <a16:creationId xmlns:a16="http://schemas.microsoft.com/office/drawing/2014/main" id="{E9A55B2A-B784-A38F-F77A-7B457E4BAC06}"/>
              </a:ext>
            </a:extLst>
          </p:cNvPr>
          <p:cNvSpPr txBox="1"/>
          <p:nvPr/>
        </p:nvSpPr>
        <p:spPr>
          <a:xfrm>
            <a:off x="6872464" y="2630062"/>
            <a:ext cx="678391" cy="369332"/>
          </a:xfrm>
          <a:prstGeom prst="rect">
            <a:avLst/>
          </a:prstGeom>
          <a:noFill/>
        </p:spPr>
        <p:txBody>
          <a:bodyPr wrap="square" rtlCol="0">
            <a:spAutoFit/>
          </a:bodyPr>
          <a:lstStyle/>
          <a:p>
            <a:r>
              <a:rPr lang="en-US" dirty="0"/>
              <a:t>Bob</a:t>
            </a:r>
          </a:p>
        </p:txBody>
      </p:sp>
    </p:spTree>
    <p:extLst>
      <p:ext uri="{BB962C8B-B14F-4D97-AF65-F5344CB8AC3E}">
        <p14:creationId xmlns:p14="http://schemas.microsoft.com/office/powerpoint/2010/main" val="343652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33333E-6 L 0.13776 -0.1551 " pathEditMode="relative" rAng="0" ptsTypes="AA">
                                      <p:cBhvr>
                                        <p:cTn id="6" dur="2000" fill="hold"/>
                                        <p:tgtEl>
                                          <p:spTgt spid="12"/>
                                        </p:tgtEl>
                                        <p:attrNameLst>
                                          <p:attrName>ppt_x</p:attrName>
                                          <p:attrName>ppt_y</p:attrName>
                                        </p:attrNameLst>
                                      </p:cBhvr>
                                      <p:rCtr x="6888" y="-7755"/>
                                    </p:animMotion>
                                  </p:childTnLst>
                                </p:cTn>
                              </p:par>
                              <p:par>
                                <p:cTn id="7" presetID="42" presetClass="path" presetSubtype="0" accel="50000" decel="50000" fill="hold" nodeType="withEffect">
                                  <p:stCondLst>
                                    <p:cond delay="0"/>
                                  </p:stCondLst>
                                  <p:childTnLst>
                                    <p:animMotion origin="layout" path="M 1.45833E-6 3.33333E-6 L -0.14583 0.1588 " pathEditMode="relative" rAng="0" ptsTypes="AA">
                                      <p:cBhvr>
                                        <p:cTn id="8" dur="2000" fill="hold"/>
                                        <p:tgtEl>
                                          <p:spTgt spid="22"/>
                                        </p:tgtEl>
                                        <p:attrNameLst>
                                          <p:attrName>ppt_x</p:attrName>
                                          <p:attrName>ppt_y</p:attrName>
                                        </p:attrNameLst>
                                      </p:cBhvr>
                                      <p:rCtr x="-7253" y="8125"/>
                                    </p:animMotion>
                                  </p:childTnLst>
                                </p:cTn>
                              </p:par>
                              <p:par>
                                <p:cTn id="9" presetID="0" presetClass="path" presetSubtype="0" accel="50000" decel="50000" fill="hold" grpId="0" nodeType="withEffect">
                                  <p:stCondLst>
                                    <p:cond delay="0"/>
                                  </p:stCondLst>
                                  <p:childTnLst>
                                    <p:animMotion origin="layout" path="M -8.33333E-7 -4.81481E-6 L 0.13776 -0.15995 " pathEditMode="relative" rAng="0" ptsTypes="AA">
                                      <p:cBhvr>
                                        <p:cTn id="10" dur="2000" fill="hold"/>
                                        <p:tgtEl>
                                          <p:spTgt spid="21"/>
                                        </p:tgtEl>
                                        <p:attrNameLst>
                                          <p:attrName>ppt_x</p:attrName>
                                          <p:attrName>ppt_y</p:attrName>
                                        </p:attrNameLst>
                                      </p:cBhvr>
                                      <p:rCtr x="6888" y="-8009"/>
                                    </p:animMotion>
                                  </p:childTnLst>
                                </p:cTn>
                              </p:par>
                              <p:par>
                                <p:cTn id="11" presetID="0" presetClass="path" presetSubtype="0" accel="50000" decel="50000" fill="hold" grpId="0" nodeType="withEffect">
                                  <p:stCondLst>
                                    <p:cond delay="0"/>
                                  </p:stCondLst>
                                  <p:childTnLst>
                                    <p:animMotion origin="layout" path="M 3.75E-6 3.33333E-6 L -0.14232 0.15671 " pathEditMode="relative" rAng="0" ptsTypes="AA">
                                      <p:cBhvr>
                                        <p:cTn id="12" dur="2000" fill="hold"/>
                                        <p:tgtEl>
                                          <p:spTgt spid="25"/>
                                        </p:tgtEl>
                                        <p:attrNameLst>
                                          <p:attrName>ppt_x</p:attrName>
                                          <p:attrName>ppt_y</p:attrName>
                                        </p:attrNameLst>
                                      </p:cBhvr>
                                      <p:rCtr x="-7122" y="7824"/>
                                    </p:animMotion>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nodeType="clickEffect">
                                  <p:stCondLst>
                                    <p:cond delay="0"/>
                                  </p:stCondLst>
                                  <p:childTnLst>
                                    <p:animMotion origin="layout" path="M 0.13776 -0.1551 C 0.23685 -0.15232 0.2319 0.15578 0.14024 0.15879 " pathEditMode="relative" rAng="0" ptsTypes="AA">
                                      <p:cBhvr>
                                        <p:cTn id="16" dur="2000" fill="hold"/>
                                        <p:tgtEl>
                                          <p:spTgt spid="12"/>
                                        </p:tgtEl>
                                        <p:attrNameLst>
                                          <p:attrName>ppt_x</p:attrName>
                                          <p:attrName>ppt_y</p:attrName>
                                        </p:attrNameLst>
                                      </p:cBhvr>
                                      <p:rCtr x="3633" y="15694"/>
                                    </p:animMotion>
                                  </p:childTnLst>
                                </p:cTn>
                              </p:par>
                              <p:par>
                                <p:cTn id="17" presetID="37" presetClass="path" presetSubtype="0" accel="50000" decel="50000" fill="hold" nodeType="withEffect">
                                  <p:stCondLst>
                                    <p:cond delay="0"/>
                                  </p:stCondLst>
                                  <p:childTnLst>
                                    <p:animMotion origin="layout" path="M -0.14583 0.15879 C -0.23919 0.16088 -0.24557 -0.15463 -0.14909 -0.15533 " pathEditMode="relative" rAng="0" ptsTypes="AA">
                                      <p:cBhvr>
                                        <p:cTn id="18" dur="2000" fill="hold"/>
                                        <p:tgtEl>
                                          <p:spTgt spid="22"/>
                                        </p:tgtEl>
                                        <p:attrNameLst>
                                          <p:attrName>ppt_x</p:attrName>
                                          <p:attrName>ppt_y</p:attrName>
                                        </p:attrNameLst>
                                      </p:cBhvr>
                                      <p:rCtr x="-3646" y="-15718"/>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14024 0.1588 L -8.33333E-7 3.33333E-6 " pathEditMode="relative" rAng="0" ptsTypes="AA">
                                      <p:cBhvr>
                                        <p:cTn id="22" dur="2000" fill="hold"/>
                                        <p:tgtEl>
                                          <p:spTgt spid="12"/>
                                        </p:tgtEl>
                                        <p:attrNameLst>
                                          <p:attrName>ppt_x</p:attrName>
                                          <p:attrName>ppt_y</p:attrName>
                                        </p:attrNameLst>
                                      </p:cBhvr>
                                      <p:rCtr x="-7096" y="-8310"/>
                                    </p:animMotion>
                                  </p:childTnLst>
                                </p:cTn>
                              </p:par>
                              <p:par>
                                <p:cTn id="23" presetID="42" presetClass="path" presetSubtype="0" accel="50000" decel="50000" fill="hold" grpId="1" nodeType="withEffect">
                                  <p:stCondLst>
                                    <p:cond delay="0"/>
                                  </p:stCondLst>
                                  <p:childTnLst>
                                    <p:animMotion origin="layout" path="M 0.13776 -0.15995 L 0.29088 -0.0044 " pathEditMode="relative" rAng="0" ptsTypes="AA">
                                      <p:cBhvr>
                                        <p:cTn id="24" dur="2000" fill="hold"/>
                                        <p:tgtEl>
                                          <p:spTgt spid="21"/>
                                        </p:tgtEl>
                                        <p:attrNameLst>
                                          <p:attrName>ppt_x</p:attrName>
                                          <p:attrName>ppt_y</p:attrName>
                                        </p:attrNameLst>
                                      </p:cBhvr>
                                      <p:rCtr x="7565" y="7755"/>
                                    </p:animMotion>
                                  </p:childTnLst>
                                </p:cTn>
                              </p:par>
                              <p:par>
                                <p:cTn id="25" presetID="42" presetClass="path" presetSubtype="0" accel="50000" decel="50000" fill="hold" nodeType="withEffect">
                                  <p:stCondLst>
                                    <p:cond delay="0"/>
                                  </p:stCondLst>
                                  <p:childTnLst>
                                    <p:animMotion origin="layout" path="M -0.14831 -0.1551 L 1.45833E-6 3.33333E-6 " pathEditMode="relative" rAng="0" ptsTypes="AA">
                                      <p:cBhvr>
                                        <p:cTn id="26" dur="2000" fill="hold"/>
                                        <p:tgtEl>
                                          <p:spTgt spid="22"/>
                                        </p:tgtEl>
                                        <p:attrNameLst>
                                          <p:attrName>ppt_x</p:attrName>
                                          <p:attrName>ppt_y</p:attrName>
                                        </p:attrNameLst>
                                      </p:cBhvr>
                                      <p:rCtr x="7708" y="7361"/>
                                    </p:animMotion>
                                  </p:childTnLst>
                                </p:cTn>
                              </p:par>
                              <p:par>
                                <p:cTn id="27" presetID="42" presetClass="path" presetSubtype="0" accel="50000" decel="50000" fill="hold" grpId="1" nodeType="withEffect">
                                  <p:stCondLst>
                                    <p:cond delay="0"/>
                                  </p:stCondLst>
                                  <p:childTnLst>
                                    <p:animMotion origin="layout" path="M -0.14232 0.15671 L -0.29089 0.0044 " pathEditMode="relative" rAng="0" ptsTypes="AA">
                                      <p:cBhvr>
                                        <p:cTn id="28" dur="2000" fill="hold"/>
                                        <p:tgtEl>
                                          <p:spTgt spid="25"/>
                                        </p:tgtEl>
                                        <p:attrNameLst>
                                          <p:attrName>ppt_x</p:attrName>
                                          <p:attrName>ppt_y</p:attrName>
                                        </p:attrNameLst>
                                      </p:cBhvr>
                                      <p:rCtr x="-7643" y="-7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5" grpId="0"/>
      <p:bldP spid="25" grpId="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23D338-DF66-1574-7BE7-92678DA29B7F}"/>
              </a:ext>
            </a:extLst>
          </p:cNvPr>
          <p:cNvSpPr>
            <a:spLocks noGrp="1"/>
          </p:cNvSpPr>
          <p:nvPr>
            <p:ph type="sldNum" sz="quarter" idx="12"/>
          </p:nvPr>
        </p:nvSpPr>
        <p:spPr>
          <a:xfrm>
            <a:off x="9027288" y="6330919"/>
            <a:ext cx="2743200" cy="365125"/>
          </a:xfrm>
        </p:spPr>
        <p:txBody>
          <a:bodyPr/>
          <a:lstStyle/>
          <a:p>
            <a:fld id="{375BC74E-FBC8-1143-9F87-83458D037549}" type="slidenum">
              <a:rPr lang="en-US" smtClean="0"/>
              <a:t>46</a:t>
            </a:fld>
            <a:endParaRPr lang="en-US" dirty="0"/>
          </a:p>
        </p:txBody>
      </p:sp>
      <p:pic>
        <p:nvPicPr>
          <p:cNvPr id="7" name="Picture Placeholder 5">
            <a:extLst>
              <a:ext uri="{FF2B5EF4-FFF2-40B4-BE49-F238E27FC236}">
                <a16:creationId xmlns:a16="http://schemas.microsoft.com/office/drawing/2014/main" id="{818F9806-0CE5-993B-72DF-50F703141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973039"/>
            <a:ext cx="554786" cy="1063340"/>
          </a:xfrm>
          <a:prstGeom prst="rect">
            <a:avLst/>
          </a:prstGeom>
        </p:spPr>
      </p:pic>
      <p:sp>
        <p:nvSpPr>
          <p:cNvPr id="9" name="TextBox 8">
            <a:extLst>
              <a:ext uri="{FF2B5EF4-FFF2-40B4-BE49-F238E27FC236}">
                <a16:creationId xmlns:a16="http://schemas.microsoft.com/office/drawing/2014/main" id="{DD4BE6FA-2625-A5AC-588B-14F0C09B74D6}"/>
              </a:ext>
            </a:extLst>
          </p:cNvPr>
          <p:cNvSpPr txBox="1"/>
          <p:nvPr/>
        </p:nvSpPr>
        <p:spPr>
          <a:xfrm>
            <a:off x="6034197" y="1955024"/>
            <a:ext cx="678391" cy="369332"/>
          </a:xfrm>
          <a:prstGeom prst="rect">
            <a:avLst/>
          </a:prstGeom>
          <a:noFill/>
        </p:spPr>
        <p:txBody>
          <a:bodyPr wrap="square" rtlCol="0">
            <a:spAutoFit/>
          </a:bodyPr>
          <a:lstStyle/>
          <a:p>
            <a:r>
              <a:rPr lang="en-US" dirty="0"/>
              <a:t>Alice</a:t>
            </a:r>
          </a:p>
        </p:txBody>
      </p:sp>
      <p:pic>
        <p:nvPicPr>
          <p:cNvPr id="11" name="Picture Placeholder 5">
            <a:extLst>
              <a:ext uri="{FF2B5EF4-FFF2-40B4-BE49-F238E27FC236}">
                <a16:creationId xmlns:a16="http://schemas.microsoft.com/office/drawing/2014/main" id="{B191159F-81CC-8F0C-18B0-4B95B92D19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9922" y="973039"/>
            <a:ext cx="554786" cy="1063340"/>
          </a:xfrm>
          <a:prstGeom prst="rect">
            <a:avLst/>
          </a:prstGeom>
        </p:spPr>
      </p:pic>
      <p:sp>
        <p:nvSpPr>
          <p:cNvPr id="13" name="TextBox 12">
            <a:extLst>
              <a:ext uri="{FF2B5EF4-FFF2-40B4-BE49-F238E27FC236}">
                <a16:creationId xmlns:a16="http://schemas.microsoft.com/office/drawing/2014/main" id="{632741C3-D3A5-1A4F-FD20-B1E1CFF5CF88}"/>
              </a:ext>
            </a:extLst>
          </p:cNvPr>
          <p:cNvSpPr txBox="1"/>
          <p:nvPr/>
        </p:nvSpPr>
        <p:spPr>
          <a:xfrm>
            <a:off x="9358119" y="1955024"/>
            <a:ext cx="678391" cy="369332"/>
          </a:xfrm>
          <a:prstGeom prst="rect">
            <a:avLst/>
          </a:prstGeom>
          <a:noFill/>
        </p:spPr>
        <p:txBody>
          <a:bodyPr wrap="square" rtlCol="0">
            <a:spAutoFit/>
          </a:bodyPr>
          <a:lstStyle/>
          <a:p>
            <a:r>
              <a:rPr lang="en-US" dirty="0"/>
              <a:t>Bob</a:t>
            </a:r>
          </a:p>
        </p:txBody>
      </p:sp>
      <p:sp>
        <p:nvSpPr>
          <p:cNvPr id="15" name="TextBox 14">
            <a:extLst>
              <a:ext uri="{FF2B5EF4-FFF2-40B4-BE49-F238E27FC236}">
                <a16:creationId xmlns:a16="http://schemas.microsoft.com/office/drawing/2014/main" id="{274F8AB8-E441-CA23-B365-79260A61629F}"/>
              </a:ext>
            </a:extLst>
          </p:cNvPr>
          <p:cNvSpPr txBox="1"/>
          <p:nvPr/>
        </p:nvSpPr>
        <p:spPr>
          <a:xfrm>
            <a:off x="9419922" y="1076350"/>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sp>
        <p:nvSpPr>
          <p:cNvPr id="8" name="TextBox 7">
            <a:extLst>
              <a:ext uri="{FF2B5EF4-FFF2-40B4-BE49-F238E27FC236}">
                <a16:creationId xmlns:a16="http://schemas.microsoft.com/office/drawing/2014/main" id="{AE22F1AF-4D9B-FEF3-715B-2C1193D29F23}"/>
              </a:ext>
            </a:extLst>
          </p:cNvPr>
          <p:cNvSpPr txBox="1"/>
          <p:nvPr/>
        </p:nvSpPr>
        <p:spPr>
          <a:xfrm>
            <a:off x="6096000" y="1076350"/>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nvGrpSpPr>
          <p:cNvPr id="24" name="Group 23">
            <a:extLst>
              <a:ext uri="{FF2B5EF4-FFF2-40B4-BE49-F238E27FC236}">
                <a16:creationId xmlns:a16="http://schemas.microsoft.com/office/drawing/2014/main" id="{5742106A-F4AF-CFD3-FC82-7DB997787E2E}"/>
              </a:ext>
            </a:extLst>
          </p:cNvPr>
          <p:cNvGrpSpPr/>
          <p:nvPr/>
        </p:nvGrpSpPr>
        <p:grpSpPr>
          <a:xfrm>
            <a:off x="9359206" y="3112517"/>
            <a:ext cx="678391" cy="1379823"/>
            <a:chOff x="9359206" y="3112517"/>
            <a:chExt cx="678391" cy="1379823"/>
          </a:xfrm>
        </p:grpSpPr>
        <p:pic>
          <p:nvPicPr>
            <p:cNvPr id="19" name="Picture Placeholder 5">
              <a:extLst>
                <a:ext uri="{FF2B5EF4-FFF2-40B4-BE49-F238E27FC236}">
                  <a16:creationId xmlns:a16="http://schemas.microsoft.com/office/drawing/2014/main" id="{882D4D62-3AB7-EF4C-529D-CF1F34E47C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9922" y="3429000"/>
              <a:ext cx="554786" cy="1063340"/>
            </a:xfrm>
            <a:prstGeom prst="rect">
              <a:avLst/>
            </a:prstGeom>
          </p:spPr>
        </p:pic>
        <p:sp>
          <p:nvSpPr>
            <p:cNvPr id="20" name="TextBox 19">
              <a:extLst>
                <a:ext uri="{FF2B5EF4-FFF2-40B4-BE49-F238E27FC236}">
                  <a16:creationId xmlns:a16="http://schemas.microsoft.com/office/drawing/2014/main" id="{8B407D47-DF11-D278-5EF6-1081D3ADC273}"/>
                </a:ext>
              </a:extLst>
            </p:cNvPr>
            <p:cNvSpPr txBox="1"/>
            <p:nvPr/>
          </p:nvSpPr>
          <p:spPr>
            <a:xfrm>
              <a:off x="9359206" y="3112517"/>
              <a:ext cx="678391" cy="369332"/>
            </a:xfrm>
            <a:prstGeom prst="rect">
              <a:avLst/>
            </a:prstGeom>
            <a:noFill/>
          </p:spPr>
          <p:txBody>
            <a:bodyPr wrap="square" rtlCol="0">
              <a:spAutoFit/>
            </a:bodyPr>
            <a:lstStyle/>
            <a:p>
              <a:r>
                <a:rPr lang="en-US" dirty="0"/>
                <a:t>Bob</a:t>
              </a:r>
            </a:p>
          </p:txBody>
        </p:sp>
        <p:sp>
          <p:nvSpPr>
            <p:cNvPr id="21" name="TextBox 20">
              <a:extLst>
                <a:ext uri="{FF2B5EF4-FFF2-40B4-BE49-F238E27FC236}">
                  <a16:creationId xmlns:a16="http://schemas.microsoft.com/office/drawing/2014/main" id="{8ABFD6AF-652F-0D16-6F4F-B1D6D9CEE413}"/>
                </a:ext>
              </a:extLst>
            </p:cNvPr>
            <p:cNvSpPr txBox="1"/>
            <p:nvPr/>
          </p:nvSpPr>
          <p:spPr>
            <a:xfrm>
              <a:off x="9419922" y="353231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23" name="Group 22">
            <a:extLst>
              <a:ext uri="{FF2B5EF4-FFF2-40B4-BE49-F238E27FC236}">
                <a16:creationId xmlns:a16="http://schemas.microsoft.com/office/drawing/2014/main" id="{F71B4C79-5469-734D-E60C-FE55CD7F4944}"/>
              </a:ext>
            </a:extLst>
          </p:cNvPr>
          <p:cNvGrpSpPr/>
          <p:nvPr/>
        </p:nvGrpSpPr>
        <p:grpSpPr>
          <a:xfrm>
            <a:off x="6028523" y="3429000"/>
            <a:ext cx="678391" cy="1351317"/>
            <a:chOff x="6028523" y="3429000"/>
            <a:chExt cx="678391" cy="1351317"/>
          </a:xfrm>
        </p:grpSpPr>
        <p:pic>
          <p:nvPicPr>
            <p:cNvPr id="17" name="Picture Placeholder 5">
              <a:extLst>
                <a:ext uri="{FF2B5EF4-FFF2-40B4-BE49-F238E27FC236}">
                  <a16:creationId xmlns:a16="http://schemas.microsoft.com/office/drawing/2014/main" id="{9F44B099-5334-3B1A-50E0-375239BB80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429000"/>
              <a:ext cx="554786" cy="1063340"/>
            </a:xfrm>
            <a:prstGeom prst="rect">
              <a:avLst/>
            </a:prstGeom>
          </p:spPr>
        </p:pic>
        <p:sp>
          <p:nvSpPr>
            <p:cNvPr id="18" name="TextBox 17">
              <a:extLst>
                <a:ext uri="{FF2B5EF4-FFF2-40B4-BE49-F238E27FC236}">
                  <a16:creationId xmlns:a16="http://schemas.microsoft.com/office/drawing/2014/main" id="{3CBE63F1-4EA7-77BC-F930-845EDBC1BB5C}"/>
                </a:ext>
              </a:extLst>
            </p:cNvPr>
            <p:cNvSpPr txBox="1"/>
            <p:nvPr/>
          </p:nvSpPr>
          <p:spPr>
            <a:xfrm>
              <a:off x="6028523" y="4410985"/>
              <a:ext cx="678391" cy="369332"/>
            </a:xfrm>
            <a:prstGeom prst="rect">
              <a:avLst/>
            </a:prstGeom>
            <a:noFill/>
          </p:spPr>
          <p:txBody>
            <a:bodyPr wrap="square" rtlCol="0">
              <a:spAutoFit/>
            </a:bodyPr>
            <a:lstStyle/>
            <a:p>
              <a:r>
                <a:rPr lang="en-US" dirty="0"/>
                <a:t>Alice</a:t>
              </a:r>
            </a:p>
          </p:txBody>
        </p:sp>
        <p:sp>
          <p:nvSpPr>
            <p:cNvPr id="22" name="TextBox 21">
              <a:extLst>
                <a:ext uri="{FF2B5EF4-FFF2-40B4-BE49-F238E27FC236}">
                  <a16:creationId xmlns:a16="http://schemas.microsoft.com/office/drawing/2014/main" id="{0FEF5BDF-5B91-83AC-C2B4-C9F355367170}"/>
                </a:ext>
              </a:extLst>
            </p:cNvPr>
            <p:cNvSpPr txBox="1"/>
            <p:nvPr/>
          </p:nvSpPr>
          <p:spPr>
            <a:xfrm>
              <a:off x="6096000" y="353231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spTree>
    <p:extLst>
      <p:ext uri="{BB962C8B-B14F-4D97-AF65-F5344CB8AC3E}">
        <p14:creationId xmlns:p14="http://schemas.microsoft.com/office/powerpoint/2010/main" val="355404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1393 0 " pathEditMode="relative" ptsTypes="AA">
                                      <p:cBhvr>
                                        <p:cTn id="6" dur="2000" fill="hold"/>
                                        <p:tgtEl>
                                          <p:spTgt spid="7"/>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08333E-6 -3.33333E-6 L 0.11393 -3.33333E-6 " pathEditMode="relative" rAng="0" ptsTypes="AA">
                                      <p:cBhvr>
                                        <p:cTn id="8" dur="2000" fill="hold"/>
                                        <p:tgtEl>
                                          <p:spTgt spid="8"/>
                                        </p:tgtEl>
                                        <p:attrNameLst>
                                          <p:attrName>ppt_x</p:attrName>
                                          <p:attrName>ppt_y</p:attrName>
                                        </p:attrNameLst>
                                      </p:cBhvr>
                                      <p:rCtr x="5690" y="0"/>
                                    </p:animMotion>
                                  </p:childTnLst>
                                </p:cTn>
                              </p:par>
                              <p:par>
                                <p:cTn id="9" presetID="0" presetClass="path" presetSubtype="0" accel="50000" decel="50000" fill="hold" grpId="0" nodeType="withEffect">
                                  <p:stCondLst>
                                    <p:cond delay="0"/>
                                  </p:stCondLst>
                                  <p:childTnLst>
                                    <p:animMotion origin="layout" path="M 3.75E-6 2.96296E-6 L 0.11263 2.96296E-6 " pathEditMode="relative" rAng="0" ptsTypes="AA">
                                      <p:cBhvr>
                                        <p:cTn id="10" dur="2000" fill="hold"/>
                                        <p:tgtEl>
                                          <p:spTgt spid="9"/>
                                        </p:tgtEl>
                                        <p:attrNameLst>
                                          <p:attrName>ppt_x</p:attrName>
                                          <p:attrName>ppt_y</p:attrName>
                                        </p:attrNameLst>
                                      </p:cBhvr>
                                      <p:rCtr x="5625" y="0"/>
                                    </p:animMotion>
                                  </p:childTnLst>
                                </p:cTn>
                              </p:par>
                              <p:par>
                                <p:cTn id="11" presetID="0" presetClass="path" presetSubtype="0" accel="50000" decel="50000" fill="hold" nodeType="withEffect">
                                  <p:stCondLst>
                                    <p:cond delay="0"/>
                                  </p:stCondLst>
                                  <p:childTnLst>
                                    <p:animMotion origin="layout" path="M -2.5E-6 -4.44444E-6 L -0.10716 0.00047 " pathEditMode="relative" rAng="0" ptsTypes="AA">
                                      <p:cBhvr>
                                        <p:cTn id="12" dur="2000" fill="hold"/>
                                        <p:tgtEl>
                                          <p:spTgt spid="11"/>
                                        </p:tgtEl>
                                        <p:attrNameLst>
                                          <p:attrName>ppt_x</p:attrName>
                                          <p:attrName>ppt_y</p:attrName>
                                        </p:attrNameLst>
                                      </p:cBhvr>
                                      <p:rCtr x="-5365" y="23"/>
                                    </p:animMotion>
                                  </p:childTnLst>
                                </p:cTn>
                              </p:par>
                              <p:par>
                                <p:cTn id="13" presetID="0" presetClass="path" presetSubtype="0" accel="50000" decel="50000" fill="hold" grpId="0" nodeType="withEffect">
                                  <p:stCondLst>
                                    <p:cond delay="0"/>
                                  </p:stCondLst>
                                  <p:childTnLst>
                                    <p:animMotion origin="layout" path="M -4.16667E-6 -3.33333E-6 L -0.10677 -0.00185 " pathEditMode="relative" rAng="0" ptsTypes="AA">
                                      <p:cBhvr>
                                        <p:cTn id="14" dur="2000" fill="hold"/>
                                        <p:tgtEl>
                                          <p:spTgt spid="15"/>
                                        </p:tgtEl>
                                        <p:attrNameLst>
                                          <p:attrName>ppt_x</p:attrName>
                                          <p:attrName>ppt_y</p:attrName>
                                        </p:attrNameLst>
                                      </p:cBhvr>
                                      <p:rCtr x="-5339" y="-93"/>
                                    </p:animMotion>
                                  </p:childTnLst>
                                </p:cTn>
                              </p:par>
                              <p:par>
                                <p:cTn id="15" presetID="0" presetClass="path" presetSubtype="0" accel="50000" decel="50000" fill="hold" grpId="0" nodeType="withEffect">
                                  <p:stCondLst>
                                    <p:cond delay="0"/>
                                  </p:stCondLst>
                                  <p:childTnLst>
                                    <p:animMotion origin="layout" path="M -2.5E-6 2.96296E-6 L -0.10742 2.96296E-6 " pathEditMode="relative" rAng="0" ptsTypes="AA">
                                      <p:cBhvr>
                                        <p:cTn id="16" dur="2000" fill="hold"/>
                                        <p:tgtEl>
                                          <p:spTgt spid="13"/>
                                        </p:tgtEl>
                                        <p:attrNameLst>
                                          <p:attrName>ppt_x</p:attrName>
                                          <p:attrName>ppt_y</p:attrName>
                                        </p:attrNameLst>
                                      </p:cBhvr>
                                      <p:rCtr x="-5378" y="0"/>
                                    </p:animMotion>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grpId="1" nodeType="clickEffect">
                                  <p:stCondLst>
                                    <p:cond delay="0"/>
                                  </p:stCondLst>
                                  <p:childTnLst>
                                    <p:animMotion origin="layout" path="M 0.11393 -3.33333E-6 C 0.11341 -0.04305 0.16614 -0.03495 0.16614 -0.00139 " pathEditMode="relative" rAng="0" ptsTypes="AA">
                                      <p:cBhvr>
                                        <p:cTn id="20" dur="2000" fill="hold"/>
                                        <p:tgtEl>
                                          <p:spTgt spid="8"/>
                                        </p:tgtEl>
                                        <p:attrNameLst>
                                          <p:attrName>ppt_x</p:attrName>
                                          <p:attrName>ppt_y</p:attrName>
                                        </p:attrNameLst>
                                      </p:cBhvr>
                                      <p:rCtr x="2604" y="-1481"/>
                                    </p:animMotion>
                                  </p:childTnLst>
                                </p:cTn>
                              </p:par>
                              <p:par>
                                <p:cTn id="21" presetID="37" presetClass="path" presetSubtype="0" accel="50000" decel="50000" fill="hold" grpId="1" nodeType="withEffect">
                                  <p:stCondLst>
                                    <p:cond delay="0"/>
                                  </p:stCondLst>
                                  <p:childTnLst>
                                    <p:animMotion origin="layout" path="M -0.10677 -0.00185 C -0.10664 0.02686 -0.15898 0.02917 -0.15872 -0.00092 " pathEditMode="relative" rAng="0" ptsTypes="AA">
                                      <p:cBhvr>
                                        <p:cTn id="22" dur="2000" fill="hold"/>
                                        <p:tgtEl>
                                          <p:spTgt spid="15"/>
                                        </p:tgtEl>
                                        <p:attrNameLst>
                                          <p:attrName>ppt_x</p:attrName>
                                          <p:attrName>ppt_y</p:attrName>
                                        </p:attrNameLst>
                                      </p:cBhvr>
                                      <p:rCtr x="-2604" y="1134"/>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0.16588 -0.00185 L 0.27266 -2.0383E-17 " pathEditMode="relative" rAng="0" ptsTypes="AA">
                                      <p:cBhvr>
                                        <p:cTn id="26" dur="2000" fill="hold"/>
                                        <p:tgtEl>
                                          <p:spTgt spid="8"/>
                                        </p:tgtEl>
                                        <p:attrNameLst>
                                          <p:attrName>ppt_x</p:attrName>
                                          <p:attrName>ppt_y</p:attrName>
                                        </p:attrNameLst>
                                      </p:cBhvr>
                                      <p:rCtr x="5378" y="-23"/>
                                    </p:animMotion>
                                  </p:childTnLst>
                                </p:cTn>
                              </p:par>
                              <p:par>
                                <p:cTn id="27" presetID="42" presetClass="path" presetSubtype="0" accel="50000" decel="50000" fill="hold" nodeType="withEffect">
                                  <p:stCondLst>
                                    <p:cond delay="0"/>
                                  </p:stCondLst>
                                  <p:childTnLst>
                                    <p:animMotion origin="layout" path="M 0.11393 -4.44444E-6 L 1.66667E-6 -4.44444E-6 " pathEditMode="relative" rAng="0" ptsTypes="AA">
                                      <p:cBhvr>
                                        <p:cTn id="28" dur="2000" fill="hold"/>
                                        <p:tgtEl>
                                          <p:spTgt spid="7"/>
                                        </p:tgtEl>
                                        <p:attrNameLst>
                                          <p:attrName>ppt_x</p:attrName>
                                          <p:attrName>ppt_y</p:attrName>
                                        </p:attrNameLst>
                                      </p:cBhvr>
                                      <p:rCtr x="-5638" y="0"/>
                                    </p:animMotion>
                                  </p:childTnLst>
                                </p:cTn>
                              </p:par>
                              <p:par>
                                <p:cTn id="29" presetID="42" presetClass="path" presetSubtype="0" accel="50000" decel="50000" fill="hold" grpId="1" nodeType="withEffect">
                                  <p:stCondLst>
                                    <p:cond delay="0"/>
                                  </p:stCondLst>
                                  <p:childTnLst>
                                    <p:animMotion origin="layout" path="M 0.11263 2.96296E-6 L 3.75E-6 2.96296E-6 " pathEditMode="relative" rAng="0" ptsTypes="AA">
                                      <p:cBhvr>
                                        <p:cTn id="30" dur="2000" fill="hold"/>
                                        <p:tgtEl>
                                          <p:spTgt spid="9"/>
                                        </p:tgtEl>
                                        <p:attrNameLst>
                                          <p:attrName>ppt_x</p:attrName>
                                          <p:attrName>ppt_y</p:attrName>
                                        </p:attrNameLst>
                                      </p:cBhvr>
                                      <p:rCtr x="-5534" y="0"/>
                                    </p:animMotion>
                                  </p:childTnLst>
                                </p:cTn>
                              </p:par>
                              <p:par>
                                <p:cTn id="31" presetID="42" presetClass="path" presetSubtype="0" accel="50000" decel="50000" fill="hold" nodeType="withEffect">
                                  <p:stCondLst>
                                    <p:cond delay="0"/>
                                  </p:stCondLst>
                                  <p:childTnLst>
                                    <p:animMotion origin="layout" path="M -0.10716 0.00047 L -2.91667E-6 2.59259E-6 " pathEditMode="relative" rAng="0" ptsTypes="AA">
                                      <p:cBhvr>
                                        <p:cTn id="32" dur="2000" fill="hold"/>
                                        <p:tgtEl>
                                          <p:spTgt spid="11"/>
                                        </p:tgtEl>
                                        <p:attrNameLst>
                                          <p:attrName>ppt_x</p:attrName>
                                          <p:attrName>ppt_y</p:attrName>
                                        </p:attrNameLst>
                                      </p:cBhvr>
                                      <p:rCtr x="5365" y="0"/>
                                    </p:animMotion>
                                  </p:childTnLst>
                                </p:cTn>
                              </p:par>
                              <p:par>
                                <p:cTn id="33" presetID="42" presetClass="path" presetSubtype="0" accel="50000" decel="50000" fill="hold" grpId="2" nodeType="withEffect">
                                  <p:stCondLst>
                                    <p:cond delay="0"/>
                                  </p:stCondLst>
                                  <p:childTnLst>
                                    <p:animMotion origin="layout" path="M -0.15872 -3.33333E-6 L -0.27265 2.22222E-6 " pathEditMode="relative" rAng="0" ptsTypes="AA">
                                      <p:cBhvr>
                                        <p:cTn id="34" dur="2000" fill="hold"/>
                                        <p:tgtEl>
                                          <p:spTgt spid="15"/>
                                        </p:tgtEl>
                                        <p:attrNameLst>
                                          <p:attrName>ppt_x</p:attrName>
                                          <p:attrName>ppt_y</p:attrName>
                                        </p:attrNameLst>
                                      </p:cBhvr>
                                      <p:rCtr x="-5703" y="23"/>
                                    </p:animMotion>
                                  </p:childTnLst>
                                </p:cTn>
                              </p:par>
                              <p:par>
                                <p:cTn id="35" presetID="42" presetClass="path" presetSubtype="0" accel="50000" decel="50000" fill="hold" grpId="1" nodeType="withEffect">
                                  <p:stCondLst>
                                    <p:cond delay="0"/>
                                  </p:stCondLst>
                                  <p:childTnLst>
                                    <p:animMotion origin="layout" path="M -0.10743 2.96296E-6 L -2.5E-6 2.96296E-6 " pathEditMode="relative" rAng="0" ptsTypes="AA">
                                      <p:cBhvr>
                                        <p:cTn id="36" dur="2000" fill="hold"/>
                                        <p:tgtEl>
                                          <p:spTgt spid="13"/>
                                        </p:tgtEl>
                                        <p:attrNameLst>
                                          <p:attrName>ppt_x</p:attrName>
                                          <p:attrName>ppt_y</p:attrName>
                                        </p:attrNameLst>
                                      </p:cBhvr>
                                      <p:rCtr x="5286" y="0"/>
                                    </p:animMotion>
                                  </p:childTnLst>
                                </p:cTn>
                              </p:par>
                            </p:childTnLst>
                          </p:cTn>
                        </p:par>
                      </p:childTnLst>
                    </p:cTn>
                  </p:par>
                  <p:par>
                    <p:cTn id="37" fill="hold">
                      <p:stCondLst>
                        <p:cond delay="indefinite"/>
                      </p:stCondLst>
                      <p:childTnLst>
                        <p:par>
                          <p:cTn id="38" fill="hold">
                            <p:stCondLst>
                              <p:cond delay="0"/>
                            </p:stCondLst>
                            <p:childTnLst>
                              <p:par>
                                <p:cTn id="39" presetID="37" presetClass="path" presetSubtype="0" accel="50000" decel="50000" fill="hold" nodeType="clickEffect">
                                  <p:stCondLst>
                                    <p:cond delay="0"/>
                                  </p:stCondLst>
                                  <p:childTnLst>
                                    <p:animMotion origin="layout" path="M 4.375E-6 0.00093 C -0.00157 0.09653 0.11315 0.09398 0.13619 0.09282 " pathEditMode="relative" rAng="0" ptsTypes="AA">
                                      <p:cBhvr>
                                        <p:cTn id="40" dur="3000" fill="hold"/>
                                        <p:tgtEl>
                                          <p:spTgt spid="23"/>
                                        </p:tgtEl>
                                        <p:attrNameLst>
                                          <p:attrName>ppt_x</p:attrName>
                                          <p:attrName>ppt_y</p:attrName>
                                        </p:attrNameLst>
                                      </p:cBhvr>
                                      <p:rCtr x="6797" y="4606"/>
                                    </p:animMotion>
                                  </p:childTnLst>
                                </p:cTn>
                              </p:par>
                              <p:par>
                                <p:cTn id="41" presetID="37" presetClass="path" presetSubtype="0" accel="50000" decel="50000" fill="hold" nodeType="withEffect">
                                  <p:stCondLst>
                                    <p:cond delay="0"/>
                                  </p:stCondLst>
                                  <p:childTnLst>
                                    <p:animMotion origin="layout" path="M -2.5E-6 4.44444E-6 C -0.00052 -0.0625 -0.10026 -0.08797 -0.1375 -0.08565 " pathEditMode="relative" rAng="0" ptsTypes="AA">
                                      <p:cBhvr>
                                        <p:cTn id="42" dur="2000" fill="hold"/>
                                        <p:tgtEl>
                                          <p:spTgt spid="24"/>
                                        </p:tgtEl>
                                        <p:attrNameLst>
                                          <p:attrName>ppt_x</p:attrName>
                                          <p:attrName>ppt_y</p:attrName>
                                        </p:attrNameLst>
                                      </p:cBhvr>
                                      <p:rCtr x="-6875" y="-4282"/>
                                    </p:animMotion>
                                  </p:childTnLst>
                                </p:cTn>
                              </p:par>
                            </p:childTnLst>
                          </p:cTn>
                        </p:par>
                      </p:childTnLst>
                    </p:cTn>
                  </p:par>
                  <p:par>
                    <p:cTn id="43" fill="hold">
                      <p:stCondLst>
                        <p:cond delay="indefinite"/>
                      </p:stCondLst>
                      <p:childTnLst>
                        <p:par>
                          <p:cTn id="44" fill="hold">
                            <p:stCondLst>
                              <p:cond delay="0"/>
                            </p:stCondLst>
                            <p:childTnLst>
                              <p:par>
                                <p:cTn id="45" presetID="37" presetClass="path" presetSubtype="0" accel="50000" decel="50000" fill="hold" nodeType="clickEffect">
                                  <p:stCondLst>
                                    <p:cond delay="0"/>
                                  </p:stCondLst>
                                  <p:childTnLst>
                                    <p:animMotion origin="layout" path="M 0.13619 0.09282 C 0.17825 0.08819 0.272 0.10069 0.27304 0.00023 " pathEditMode="relative" rAng="0" ptsTypes="AA">
                                      <p:cBhvr>
                                        <p:cTn id="46" dur="2000" fill="hold"/>
                                        <p:tgtEl>
                                          <p:spTgt spid="23"/>
                                        </p:tgtEl>
                                        <p:attrNameLst>
                                          <p:attrName>ppt_x</p:attrName>
                                          <p:attrName>ppt_y</p:attrName>
                                        </p:attrNameLst>
                                      </p:cBhvr>
                                      <p:rCtr x="6836" y="-4630"/>
                                    </p:animMotion>
                                  </p:childTnLst>
                                </p:cTn>
                              </p:par>
                              <p:par>
                                <p:cTn id="47" presetID="37" presetClass="path" presetSubtype="0" accel="50000" decel="50000" fill="hold" nodeType="withEffect">
                                  <p:stCondLst>
                                    <p:cond delay="0"/>
                                  </p:stCondLst>
                                  <p:childTnLst>
                                    <p:animMotion origin="layout" path="M -0.1375 -0.08565 C -0.17565 -0.08565 -0.2724 -0.05717 -0.27266 -0.00555 " pathEditMode="relative" rAng="0" ptsTypes="AA">
                                      <p:cBhvr>
                                        <p:cTn id="48" dur="2000" fill="hold"/>
                                        <p:tgtEl>
                                          <p:spTgt spid="24"/>
                                        </p:tgtEl>
                                        <p:attrNameLst>
                                          <p:attrName>ppt_x</p:attrName>
                                          <p:attrName>ppt_y</p:attrName>
                                        </p:attrNameLst>
                                      </p:cBhvr>
                                      <p:rCtr x="-6758"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5" grpId="0"/>
      <p:bldP spid="15" grpId="1"/>
      <p:bldP spid="15" grpId="2"/>
      <p:bldP spid="8" grpId="0"/>
      <p:bldP spid="8" grpId="1"/>
      <p:bldP spid="8" grpId="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FCC2-1591-51AA-4AC0-1A417FB9982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F8D6F6-A518-B247-0784-ECD726117886}"/>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5</a:t>
            </a:fld>
            <a:endParaRPr lang="en-US"/>
          </a:p>
        </p:txBody>
      </p:sp>
      <p:sp>
        <p:nvSpPr>
          <p:cNvPr id="2" name="Content Placeholder 3">
            <a:extLst>
              <a:ext uri="{FF2B5EF4-FFF2-40B4-BE49-F238E27FC236}">
                <a16:creationId xmlns:a16="http://schemas.microsoft.com/office/drawing/2014/main" id="{1E324433-A850-167C-D497-2ED9AB3EE59E}"/>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0116F572-7301-3088-01FF-387368BE8157}"/>
              </a:ext>
            </a:extLst>
          </p:cNvPr>
          <p:cNvSpPr txBox="1"/>
          <p:nvPr/>
        </p:nvSpPr>
        <p:spPr>
          <a:xfrm>
            <a:off x="705677" y="3726832"/>
            <a:ext cx="5560847" cy="1938992"/>
          </a:xfrm>
          <a:prstGeom prst="rect">
            <a:avLst/>
          </a:prstGeom>
          <a:noFill/>
        </p:spPr>
        <p:txBody>
          <a:bodyPr wrap="square" rtlCol="0">
            <a:spAutoFit/>
          </a:bodyPr>
          <a:lstStyle/>
          <a:p>
            <a:r>
              <a:rPr lang="en-US" sz="2000" b="1" dirty="0"/>
              <a:t>Features</a:t>
            </a:r>
          </a:p>
          <a:p>
            <a:endParaRPr lang="en-US" sz="2000" dirty="0"/>
          </a:p>
          <a:p>
            <a:r>
              <a:rPr lang="en-US" sz="2000" dirty="0"/>
              <a:t>Activity shaping</a:t>
            </a:r>
          </a:p>
          <a:p>
            <a:r>
              <a:rPr lang="en-US" sz="2000" dirty="0"/>
              <a:t>Sim swapping</a:t>
            </a:r>
          </a:p>
          <a:p>
            <a:endParaRPr lang="en-US" sz="2000" dirty="0"/>
          </a:p>
          <a:p>
            <a:pPr marL="0" indent="0">
              <a:buNone/>
            </a:pPr>
            <a:endParaRPr lang="en-US" sz="2000" dirty="0"/>
          </a:p>
        </p:txBody>
      </p:sp>
      <p:pic>
        <p:nvPicPr>
          <p:cNvPr id="8" name="Picture 7">
            <a:extLst>
              <a:ext uri="{FF2B5EF4-FFF2-40B4-BE49-F238E27FC236}">
                <a16:creationId xmlns:a16="http://schemas.microsoft.com/office/drawing/2014/main" id="{DBFAB06B-63BE-A8EA-2A2F-5B85DDFAA23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8896" r="32695"/>
          <a:stretch/>
        </p:blipFill>
        <p:spPr>
          <a:xfrm>
            <a:off x="7888171" y="2392503"/>
            <a:ext cx="1872056" cy="2072993"/>
          </a:xfrm>
          <a:prstGeom prst="rect">
            <a:avLst/>
          </a:prstGeom>
        </p:spPr>
      </p:pic>
    </p:spTree>
    <p:extLst>
      <p:ext uri="{BB962C8B-B14F-4D97-AF65-F5344CB8AC3E}">
        <p14:creationId xmlns:p14="http://schemas.microsoft.com/office/powerpoint/2010/main" val="45379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72B93-A888-A2AC-702E-295C9F4451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52F787-469D-C8D1-1EED-40DAE6F1FF88}"/>
              </a:ext>
            </a:extLst>
          </p:cNvPr>
          <p:cNvSpPr>
            <a:spLocks noGrp="1"/>
          </p:cNvSpPr>
          <p:nvPr>
            <p:ph type="sldNum" sz="quarter" idx="12"/>
          </p:nvPr>
        </p:nvSpPr>
        <p:spPr/>
        <p:txBody>
          <a:bodyPr/>
          <a:lstStyle/>
          <a:p>
            <a:fld id="{375BC74E-FBC8-1143-9F87-83458D037549}" type="slidenum">
              <a:rPr lang="en-US" smtClean="0"/>
              <a:t>6</a:t>
            </a:fld>
            <a:endParaRPr lang="en-US"/>
          </a:p>
        </p:txBody>
      </p:sp>
      <p:sp>
        <p:nvSpPr>
          <p:cNvPr id="2" name="Content Placeholder 3">
            <a:extLst>
              <a:ext uri="{FF2B5EF4-FFF2-40B4-BE49-F238E27FC236}">
                <a16:creationId xmlns:a16="http://schemas.microsoft.com/office/drawing/2014/main" id="{9C016349-BFF0-9C64-75C3-56EE38DE3E88}"/>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385D3171-E7A0-F46E-D25D-F6CE2281DC52}"/>
              </a:ext>
            </a:extLst>
          </p:cNvPr>
          <p:cNvSpPr txBox="1"/>
          <p:nvPr/>
        </p:nvSpPr>
        <p:spPr>
          <a:xfrm>
            <a:off x="705677" y="3726832"/>
            <a:ext cx="5560847" cy="1938992"/>
          </a:xfrm>
          <a:prstGeom prst="rect">
            <a:avLst/>
          </a:prstGeom>
          <a:noFill/>
        </p:spPr>
        <p:txBody>
          <a:bodyPr wrap="square" rtlCol="0">
            <a:spAutoFit/>
          </a:bodyPr>
          <a:lstStyle/>
          <a:p>
            <a:r>
              <a:rPr lang="en-US" sz="2000" b="1" dirty="0"/>
              <a:t>Exposing your activities</a:t>
            </a:r>
          </a:p>
          <a:p>
            <a:endParaRPr lang="en-US" sz="2000" b="1" dirty="0"/>
          </a:p>
          <a:p>
            <a:endParaRPr lang="en-US" sz="2000" dirty="0"/>
          </a:p>
          <a:p>
            <a:endParaRPr lang="en-US" sz="2000" dirty="0"/>
          </a:p>
          <a:p>
            <a:endParaRPr lang="en-US" sz="2000" dirty="0"/>
          </a:p>
          <a:p>
            <a:pPr marL="0" indent="0">
              <a:buNone/>
            </a:pPr>
            <a:endParaRPr lang="en-US" sz="2000" dirty="0"/>
          </a:p>
        </p:txBody>
      </p:sp>
      <p:pic>
        <p:nvPicPr>
          <p:cNvPr id="4" name="Picture 4">
            <a:extLst>
              <a:ext uri="{FF2B5EF4-FFF2-40B4-BE49-F238E27FC236}">
                <a16:creationId xmlns:a16="http://schemas.microsoft.com/office/drawing/2014/main" id="{17EB5918-913F-1467-2685-113F2827B4C5}"/>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l="11883" r="11883"/>
          <a:stretch>
            <a:fillRect/>
          </a:stretch>
        </p:blipFill>
        <p:spPr bwMode="auto">
          <a:xfrm>
            <a:off x="3762085" y="1722261"/>
            <a:ext cx="3953126" cy="32584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52AA2E-AE3C-F996-57DD-FF220051617C}"/>
              </a:ext>
            </a:extLst>
          </p:cNvPr>
          <p:cNvSpPr txBox="1"/>
          <p:nvPr/>
        </p:nvSpPr>
        <p:spPr>
          <a:xfrm>
            <a:off x="243703" y="6349861"/>
            <a:ext cx="10748975" cy="461665"/>
          </a:xfrm>
          <a:prstGeom prst="rect">
            <a:avLst/>
          </a:prstGeom>
          <a:noFill/>
        </p:spPr>
        <p:txBody>
          <a:bodyPr wrap="square" rtlCol="0">
            <a:spAutoFit/>
          </a:bodyPr>
          <a:lstStyle/>
          <a:p>
            <a:r>
              <a:rPr lang="en-US" sz="1200" dirty="0" err="1"/>
              <a:t>Tschimben</a:t>
            </a:r>
            <a:r>
              <a:rPr lang="en-US" sz="1200" dirty="0"/>
              <a:t>, S., Bates, I., Curry, J. H., </a:t>
            </a:r>
            <a:r>
              <a:rPr lang="en-US" sz="1200" dirty="0" err="1"/>
              <a:t>Gremban</a:t>
            </a:r>
            <a:r>
              <a:rPr lang="en-US" sz="1200" dirty="0"/>
              <a:t>, K. D., &amp; Siegel, A. (2023, October). Modeling and Generation of Realistic Network Activity. In MILCOM 2023-2023 IEEE Military Communications Conference (MILCOM) (pp. 761-766). IEEE.</a:t>
            </a:r>
          </a:p>
        </p:txBody>
      </p:sp>
      <p:pic>
        <p:nvPicPr>
          <p:cNvPr id="7" name="Picture 2">
            <a:extLst>
              <a:ext uri="{FF2B5EF4-FFF2-40B4-BE49-F238E27FC236}">
                <a16:creationId xmlns:a16="http://schemas.microsoft.com/office/drawing/2014/main" id="{2A07B982-7C11-65D2-A157-7E23C08B3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913" r="11913"/>
          <a:stretch>
            <a:fillRect/>
          </a:stretch>
        </p:blipFill>
        <p:spPr bwMode="auto">
          <a:xfrm>
            <a:off x="8061075" y="1722261"/>
            <a:ext cx="3953125" cy="3258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41221AE-B38E-F5D1-4F9A-A8B8D9D49538}"/>
              </a:ext>
            </a:extLst>
          </p:cNvPr>
          <p:cNvSpPr txBox="1"/>
          <p:nvPr/>
        </p:nvSpPr>
        <p:spPr>
          <a:xfrm>
            <a:off x="3762085" y="5054264"/>
            <a:ext cx="6094378" cy="369332"/>
          </a:xfrm>
          <a:prstGeom prst="rect">
            <a:avLst/>
          </a:prstGeom>
          <a:noFill/>
        </p:spPr>
        <p:txBody>
          <a:bodyPr wrap="square">
            <a:spAutoFit/>
          </a:bodyPr>
          <a:lstStyle/>
          <a:p>
            <a:r>
              <a:rPr lang="en-US" sz="1800" dirty="0"/>
              <a:t>Network device count  at 6:58 am</a:t>
            </a:r>
          </a:p>
        </p:txBody>
      </p:sp>
      <p:sp>
        <p:nvSpPr>
          <p:cNvPr id="11" name="TextBox 10">
            <a:extLst>
              <a:ext uri="{FF2B5EF4-FFF2-40B4-BE49-F238E27FC236}">
                <a16:creationId xmlns:a16="http://schemas.microsoft.com/office/drawing/2014/main" id="{1893F3E9-F42D-185A-352D-142C1935F1B6}"/>
              </a:ext>
            </a:extLst>
          </p:cNvPr>
          <p:cNvSpPr txBox="1"/>
          <p:nvPr/>
        </p:nvSpPr>
        <p:spPr>
          <a:xfrm>
            <a:off x="8066156" y="5054264"/>
            <a:ext cx="4061492" cy="369332"/>
          </a:xfrm>
          <a:prstGeom prst="rect">
            <a:avLst/>
          </a:prstGeom>
          <a:noFill/>
        </p:spPr>
        <p:txBody>
          <a:bodyPr wrap="square">
            <a:spAutoFit/>
          </a:bodyPr>
          <a:lstStyle/>
          <a:p>
            <a:r>
              <a:rPr lang="en-US" sz="1800" dirty="0"/>
              <a:t>Network device count at 12:40 pm</a:t>
            </a:r>
          </a:p>
        </p:txBody>
      </p:sp>
    </p:spTree>
    <p:extLst>
      <p:ext uri="{BB962C8B-B14F-4D97-AF65-F5344CB8AC3E}">
        <p14:creationId xmlns:p14="http://schemas.microsoft.com/office/powerpoint/2010/main" val="159883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33FA7-DFEB-4485-46C9-8AD9E81D2EB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2C485A-F487-9D66-0AB5-57AEB32B0746}"/>
              </a:ext>
            </a:extLst>
          </p:cNvPr>
          <p:cNvSpPr>
            <a:spLocks noGrp="1"/>
          </p:cNvSpPr>
          <p:nvPr>
            <p:ph type="sldNum" sz="quarter" idx="12"/>
          </p:nvPr>
        </p:nvSpPr>
        <p:spPr/>
        <p:txBody>
          <a:bodyPr/>
          <a:lstStyle/>
          <a:p>
            <a:fld id="{375BC74E-FBC8-1143-9F87-83458D037549}" type="slidenum">
              <a:rPr lang="en-US" smtClean="0"/>
              <a:t>7</a:t>
            </a:fld>
            <a:endParaRPr lang="en-US"/>
          </a:p>
        </p:txBody>
      </p:sp>
      <p:pic>
        <p:nvPicPr>
          <p:cNvPr id="5" name="Picture 2">
            <a:extLst>
              <a:ext uri="{FF2B5EF4-FFF2-40B4-BE49-F238E27FC236}">
                <a16:creationId xmlns:a16="http://schemas.microsoft.com/office/drawing/2014/main" id="{ED9D0FC6-314F-D827-ECF7-33F925C04A6C}"/>
              </a:ext>
            </a:extLst>
          </p:cNvPr>
          <p:cNvPicPr>
            <a:picLocks noGrp="1" noChangeAspect="1" noChangeArrowheads="1"/>
          </p:cNvPicPr>
          <p:nvPr>
            <p:ph type="pic" idx="13"/>
          </p:nvPr>
        </p:nvPicPr>
        <p:blipFill rotWithShape="1">
          <a:blip r:embed="rId3">
            <a:extLst>
              <a:ext uri="{28A0092B-C50C-407E-A947-70E740481C1C}">
                <a14:useLocalDpi xmlns:a14="http://schemas.microsoft.com/office/drawing/2010/main" val="0"/>
              </a:ext>
            </a:extLst>
          </a:blip>
          <a:stretch/>
        </p:blipFill>
        <p:spPr bwMode="auto">
          <a:xfrm>
            <a:off x="5270308" y="514878"/>
            <a:ext cx="6216015" cy="321195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38F86C2E-9EBD-0D70-32F2-73E900F70B96}"/>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D1B53A12-3213-EABA-B7FA-34F77339B6AB}"/>
              </a:ext>
            </a:extLst>
          </p:cNvPr>
          <p:cNvSpPr txBox="1"/>
          <p:nvPr/>
        </p:nvSpPr>
        <p:spPr>
          <a:xfrm>
            <a:off x="705677" y="3726832"/>
            <a:ext cx="4432853" cy="2308324"/>
          </a:xfrm>
          <a:prstGeom prst="rect">
            <a:avLst/>
          </a:prstGeom>
          <a:noFill/>
        </p:spPr>
        <p:txBody>
          <a:bodyPr wrap="square" rtlCol="0">
            <a:spAutoFit/>
          </a:bodyPr>
          <a:lstStyle/>
          <a:p>
            <a:r>
              <a:rPr lang="en-US" sz="2000" b="1" dirty="0"/>
              <a:t>Hiding in Plain Sight</a:t>
            </a:r>
          </a:p>
          <a:p>
            <a:endParaRPr lang="en-US" sz="2000" b="1" dirty="0"/>
          </a:p>
          <a:p>
            <a:endParaRPr lang="en-US" sz="2000" dirty="0"/>
          </a:p>
          <a:p>
            <a:r>
              <a:rPr lang="en-US" sz="1400" dirty="0"/>
              <a:t>Weekend network activity look like weekday activity</a:t>
            </a:r>
          </a:p>
          <a:p>
            <a:endParaRPr lang="en-US" sz="1400" dirty="0"/>
          </a:p>
          <a:p>
            <a:r>
              <a:rPr lang="en-US" sz="1400" dirty="0"/>
              <a:t>NMF model changes the observed pattern of network activity</a:t>
            </a:r>
          </a:p>
          <a:p>
            <a:endParaRPr lang="en-US" sz="1400" dirty="0"/>
          </a:p>
          <a:p>
            <a:endParaRPr lang="en-US" sz="1400" dirty="0"/>
          </a:p>
        </p:txBody>
      </p:sp>
      <p:sp>
        <p:nvSpPr>
          <p:cNvPr id="12" name="TextBox 11">
            <a:extLst>
              <a:ext uri="{FF2B5EF4-FFF2-40B4-BE49-F238E27FC236}">
                <a16:creationId xmlns:a16="http://schemas.microsoft.com/office/drawing/2014/main" id="{2B32BD38-0AD5-4FAE-71CA-F17F8E140245}"/>
              </a:ext>
            </a:extLst>
          </p:cNvPr>
          <p:cNvSpPr txBox="1"/>
          <p:nvPr/>
        </p:nvSpPr>
        <p:spPr>
          <a:xfrm>
            <a:off x="243703" y="6349861"/>
            <a:ext cx="10748975" cy="461665"/>
          </a:xfrm>
          <a:prstGeom prst="rect">
            <a:avLst/>
          </a:prstGeom>
          <a:noFill/>
        </p:spPr>
        <p:txBody>
          <a:bodyPr wrap="square" rtlCol="0">
            <a:spAutoFit/>
          </a:bodyPr>
          <a:lstStyle/>
          <a:p>
            <a:r>
              <a:rPr lang="en-US" sz="1200" dirty="0" err="1"/>
              <a:t>Tschimben</a:t>
            </a:r>
            <a:r>
              <a:rPr lang="en-US" sz="1200" dirty="0"/>
              <a:t>, S., Bates, I., Curry, J. H., </a:t>
            </a:r>
            <a:r>
              <a:rPr lang="en-US" sz="1200" dirty="0" err="1"/>
              <a:t>Gremban</a:t>
            </a:r>
            <a:r>
              <a:rPr lang="en-US" sz="1200" dirty="0"/>
              <a:t>, K. D., &amp; Siegel, A. (2023, October). Modeling and Generation of Realistic Network Activity. In MILCOM 2023-2023 IEEE Military Communications Conference (MILCOM) (pp. 761-766). IEEE.</a:t>
            </a:r>
          </a:p>
        </p:txBody>
      </p:sp>
      <p:pic>
        <p:nvPicPr>
          <p:cNvPr id="16" name="Picture 15" descr="A graph showing a number of people&#10;&#10;Description automatically generated">
            <a:extLst>
              <a:ext uri="{FF2B5EF4-FFF2-40B4-BE49-F238E27FC236}">
                <a16:creationId xmlns:a16="http://schemas.microsoft.com/office/drawing/2014/main" id="{BE1903A5-ABF9-4F6F-2A25-E41AA7B1248A}"/>
              </a:ext>
            </a:extLst>
          </p:cNvPr>
          <p:cNvPicPr>
            <a:picLocks noChangeAspect="1"/>
          </p:cNvPicPr>
          <p:nvPr/>
        </p:nvPicPr>
        <p:blipFill>
          <a:blip r:embed="rId4"/>
          <a:stretch>
            <a:fillRect/>
          </a:stretch>
        </p:blipFill>
        <p:spPr>
          <a:xfrm>
            <a:off x="5078995" y="3607608"/>
            <a:ext cx="6539106" cy="2538413"/>
          </a:xfrm>
          <a:prstGeom prst="rect">
            <a:avLst/>
          </a:prstGeom>
        </p:spPr>
      </p:pic>
    </p:spTree>
    <p:extLst>
      <p:ext uri="{BB962C8B-B14F-4D97-AF65-F5344CB8AC3E}">
        <p14:creationId xmlns:p14="http://schemas.microsoft.com/office/powerpoint/2010/main" val="170360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D8BAF-2FC9-AC51-7C11-D9274B3219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77BD42-149E-F5A2-CA52-0420ABF46978}"/>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8</a:t>
            </a:fld>
            <a:endParaRPr lang="en-US"/>
          </a:p>
        </p:txBody>
      </p:sp>
      <p:sp>
        <p:nvSpPr>
          <p:cNvPr id="2" name="Content Placeholder 3">
            <a:extLst>
              <a:ext uri="{FF2B5EF4-FFF2-40B4-BE49-F238E27FC236}">
                <a16:creationId xmlns:a16="http://schemas.microsoft.com/office/drawing/2014/main" id="{5FF2300B-A1A2-0131-D012-E311093C1F2E}"/>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C9D49490-43BB-00F2-3735-59953C7DB6FB}"/>
              </a:ext>
            </a:extLst>
          </p:cNvPr>
          <p:cNvSpPr txBox="1"/>
          <p:nvPr/>
        </p:nvSpPr>
        <p:spPr>
          <a:xfrm>
            <a:off x="705678" y="3726832"/>
            <a:ext cx="4522306" cy="2554545"/>
          </a:xfrm>
          <a:prstGeom prst="rect">
            <a:avLst/>
          </a:prstGeom>
          <a:noFill/>
        </p:spPr>
        <p:txBody>
          <a:bodyPr wrap="square" rtlCol="0">
            <a:spAutoFit/>
          </a:bodyPr>
          <a:lstStyle/>
          <a:p>
            <a:r>
              <a:rPr lang="en-US" sz="2000" b="1" dirty="0"/>
              <a:t>Sim Swapping</a:t>
            </a:r>
          </a:p>
          <a:p>
            <a:endParaRPr lang="en-US" sz="2000" b="1" dirty="0"/>
          </a:p>
          <a:p>
            <a:pPr marL="342900" indent="-342900">
              <a:buFont typeface="Wingdings" pitchFamily="2" charset="2"/>
              <a:buChar char="v"/>
            </a:pPr>
            <a:r>
              <a:rPr lang="en-US" sz="2000" dirty="0"/>
              <a:t>Normal behavior</a:t>
            </a:r>
          </a:p>
          <a:p>
            <a:pPr marL="342900" indent="-342900">
              <a:buFont typeface="Wingdings" pitchFamily="2" charset="2"/>
              <a:buChar char="v"/>
            </a:pPr>
            <a:r>
              <a:rPr lang="en-US" sz="2000" dirty="0"/>
              <a:t>Observer</a:t>
            </a:r>
          </a:p>
          <a:p>
            <a:endParaRPr lang="en-US" sz="2000" dirty="0"/>
          </a:p>
          <a:p>
            <a:endParaRPr lang="en-US" sz="2000" dirty="0"/>
          </a:p>
          <a:p>
            <a:endParaRPr lang="en-US" sz="2000" dirty="0"/>
          </a:p>
          <a:p>
            <a:pPr marL="0" indent="0">
              <a:buNone/>
            </a:pPr>
            <a:endParaRPr lang="en-US" sz="2000" dirty="0"/>
          </a:p>
        </p:txBody>
      </p:sp>
      <p:pic>
        <p:nvPicPr>
          <p:cNvPr id="22" name="Picture 21" descr="A black background with a black square&#10;&#10;Description automatically generated with medium confidence">
            <a:extLst>
              <a:ext uri="{FF2B5EF4-FFF2-40B4-BE49-F238E27FC236}">
                <a16:creationId xmlns:a16="http://schemas.microsoft.com/office/drawing/2014/main" id="{BA6413E0-3E5C-EF60-3985-B35B3981FC8C}"/>
              </a:ext>
            </a:extLst>
          </p:cNvPr>
          <p:cNvPicPr>
            <a:picLocks noChangeAspect="1"/>
          </p:cNvPicPr>
          <p:nvPr/>
        </p:nvPicPr>
        <p:blipFill>
          <a:blip r:embed="rId3"/>
          <a:stretch>
            <a:fillRect/>
          </a:stretch>
        </p:blipFill>
        <p:spPr>
          <a:xfrm>
            <a:off x="7759949" y="2915746"/>
            <a:ext cx="758227" cy="931524"/>
          </a:xfrm>
          <a:prstGeom prst="rect">
            <a:avLst/>
          </a:prstGeom>
        </p:spPr>
      </p:pic>
      <p:grpSp>
        <p:nvGrpSpPr>
          <p:cNvPr id="25" name="Group 24">
            <a:extLst>
              <a:ext uri="{FF2B5EF4-FFF2-40B4-BE49-F238E27FC236}">
                <a16:creationId xmlns:a16="http://schemas.microsoft.com/office/drawing/2014/main" id="{3448165A-C255-55DF-7E35-A1F510D6BBD1}"/>
              </a:ext>
            </a:extLst>
          </p:cNvPr>
          <p:cNvGrpSpPr/>
          <p:nvPr/>
        </p:nvGrpSpPr>
        <p:grpSpPr>
          <a:xfrm>
            <a:off x="9998228" y="1133856"/>
            <a:ext cx="678391" cy="1407384"/>
            <a:chOff x="9931595" y="1071508"/>
            <a:chExt cx="678391" cy="1407384"/>
          </a:xfrm>
        </p:grpSpPr>
        <p:pic>
          <p:nvPicPr>
            <p:cNvPr id="26" name="Picture Placeholder 5">
              <a:extLst>
                <a:ext uri="{FF2B5EF4-FFF2-40B4-BE49-F238E27FC236}">
                  <a16:creationId xmlns:a16="http://schemas.microsoft.com/office/drawing/2014/main" id="{13314F49-12FF-2CD4-A7C0-DD94A8059A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2200" y="1071508"/>
              <a:ext cx="554786" cy="1063340"/>
            </a:xfrm>
            <a:prstGeom prst="rect">
              <a:avLst/>
            </a:prstGeom>
          </p:spPr>
        </p:pic>
        <p:sp>
          <p:nvSpPr>
            <p:cNvPr id="27" name="TextBox 26">
              <a:extLst>
                <a:ext uri="{FF2B5EF4-FFF2-40B4-BE49-F238E27FC236}">
                  <a16:creationId xmlns:a16="http://schemas.microsoft.com/office/drawing/2014/main" id="{47B3B799-AD9D-7009-10B4-6DD7F542126A}"/>
                </a:ext>
              </a:extLst>
            </p:cNvPr>
            <p:cNvSpPr txBox="1"/>
            <p:nvPr/>
          </p:nvSpPr>
          <p:spPr>
            <a:xfrm>
              <a:off x="9931595" y="2140338"/>
              <a:ext cx="678391" cy="338554"/>
            </a:xfrm>
            <a:prstGeom prst="rect">
              <a:avLst/>
            </a:prstGeom>
            <a:noFill/>
          </p:spPr>
          <p:txBody>
            <a:bodyPr wrap="square" rtlCol="0">
              <a:spAutoFit/>
            </a:bodyPr>
            <a:lstStyle/>
            <a:p>
              <a:r>
                <a:rPr lang="en-US" sz="1600" dirty="0"/>
                <a:t>Bob</a:t>
              </a:r>
            </a:p>
          </p:txBody>
        </p:sp>
        <p:sp>
          <p:nvSpPr>
            <p:cNvPr id="32" name="TextBox 31">
              <a:extLst>
                <a:ext uri="{FF2B5EF4-FFF2-40B4-BE49-F238E27FC236}">
                  <a16:creationId xmlns:a16="http://schemas.microsoft.com/office/drawing/2014/main" id="{B00419F1-F7F4-711D-2431-C12BC2AA33B7}"/>
                </a:ext>
              </a:extLst>
            </p:cNvPr>
            <p:cNvSpPr txBox="1"/>
            <p:nvPr/>
          </p:nvSpPr>
          <p:spPr>
            <a:xfrm>
              <a:off x="10009669" y="118655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33" name="Group 32">
            <a:extLst>
              <a:ext uri="{FF2B5EF4-FFF2-40B4-BE49-F238E27FC236}">
                <a16:creationId xmlns:a16="http://schemas.microsoft.com/office/drawing/2014/main" id="{7C6C800B-E191-7E89-E62A-D050AC9674E8}"/>
              </a:ext>
            </a:extLst>
          </p:cNvPr>
          <p:cNvGrpSpPr/>
          <p:nvPr/>
        </p:nvGrpSpPr>
        <p:grpSpPr>
          <a:xfrm>
            <a:off x="5823437" y="1134651"/>
            <a:ext cx="678391" cy="1401894"/>
            <a:chOff x="5756804" y="1083241"/>
            <a:chExt cx="678391" cy="1401894"/>
          </a:xfrm>
        </p:grpSpPr>
        <p:pic>
          <p:nvPicPr>
            <p:cNvPr id="35" name="Picture Placeholder 5">
              <a:extLst>
                <a:ext uri="{FF2B5EF4-FFF2-40B4-BE49-F238E27FC236}">
                  <a16:creationId xmlns:a16="http://schemas.microsoft.com/office/drawing/2014/main" id="{84D1ED26-DA98-4406-E8BC-357D272063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461" y="1083241"/>
              <a:ext cx="554786" cy="1063340"/>
            </a:xfrm>
            <a:prstGeom prst="rect">
              <a:avLst/>
            </a:prstGeom>
          </p:spPr>
        </p:pic>
        <p:sp>
          <p:nvSpPr>
            <p:cNvPr id="37" name="TextBox 36">
              <a:extLst>
                <a:ext uri="{FF2B5EF4-FFF2-40B4-BE49-F238E27FC236}">
                  <a16:creationId xmlns:a16="http://schemas.microsoft.com/office/drawing/2014/main" id="{DD897086-9CFB-2231-37EF-91B4FDEBD0DC}"/>
                </a:ext>
              </a:extLst>
            </p:cNvPr>
            <p:cNvSpPr txBox="1"/>
            <p:nvPr/>
          </p:nvSpPr>
          <p:spPr>
            <a:xfrm>
              <a:off x="5756804" y="2146581"/>
              <a:ext cx="678391" cy="338554"/>
            </a:xfrm>
            <a:prstGeom prst="rect">
              <a:avLst/>
            </a:prstGeom>
            <a:noFill/>
          </p:spPr>
          <p:txBody>
            <a:bodyPr wrap="square" rtlCol="0">
              <a:spAutoFit/>
            </a:bodyPr>
            <a:lstStyle/>
            <a:p>
              <a:r>
                <a:rPr lang="en-US" sz="1600" dirty="0"/>
                <a:t>Alice</a:t>
              </a:r>
            </a:p>
          </p:txBody>
        </p:sp>
        <p:sp>
          <p:nvSpPr>
            <p:cNvPr id="38" name="TextBox 37">
              <a:extLst>
                <a:ext uri="{FF2B5EF4-FFF2-40B4-BE49-F238E27FC236}">
                  <a16:creationId xmlns:a16="http://schemas.microsoft.com/office/drawing/2014/main" id="{C1C564A4-053C-91BC-8811-602024466D49}"/>
                </a:ext>
              </a:extLst>
            </p:cNvPr>
            <p:cNvSpPr txBox="1"/>
            <p:nvPr/>
          </p:nvSpPr>
          <p:spPr>
            <a:xfrm>
              <a:off x="5844445" y="118655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pic>
        <p:nvPicPr>
          <p:cNvPr id="39" name="Graphic 38" descr="Home outline">
            <a:extLst>
              <a:ext uri="{FF2B5EF4-FFF2-40B4-BE49-F238E27FC236}">
                <a16:creationId xmlns:a16="http://schemas.microsoft.com/office/drawing/2014/main" id="{C0A20771-187A-4FDD-7413-163D969AB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8648" y="3186071"/>
            <a:ext cx="789602" cy="789602"/>
          </a:xfrm>
          <a:prstGeom prst="rect">
            <a:avLst/>
          </a:prstGeom>
        </p:spPr>
      </p:pic>
      <p:pic>
        <p:nvPicPr>
          <p:cNvPr id="40" name="Graphic 39" descr="Schoolhouse outline">
            <a:extLst>
              <a:ext uri="{FF2B5EF4-FFF2-40B4-BE49-F238E27FC236}">
                <a16:creationId xmlns:a16="http://schemas.microsoft.com/office/drawing/2014/main" id="{D77F7EE3-7D09-A42B-989A-B856D565A6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9843" y="3077314"/>
            <a:ext cx="914400" cy="914400"/>
          </a:xfrm>
          <a:prstGeom prst="rect">
            <a:avLst/>
          </a:prstGeom>
        </p:spPr>
      </p:pic>
      <p:cxnSp>
        <p:nvCxnSpPr>
          <p:cNvPr id="41" name="Straight Connector 40">
            <a:extLst>
              <a:ext uri="{FF2B5EF4-FFF2-40B4-BE49-F238E27FC236}">
                <a16:creationId xmlns:a16="http://schemas.microsoft.com/office/drawing/2014/main" id="{1E07602A-A4CA-9C8B-0EE6-0ABD8D5252C2}"/>
              </a:ext>
            </a:extLst>
          </p:cNvPr>
          <p:cNvCxnSpPr>
            <a:cxnSpLocks/>
          </p:cNvCxnSpPr>
          <p:nvPr/>
        </p:nvCxnSpPr>
        <p:spPr>
          <a:xfrm>
            <a:off x="6634526" y="3529677"/>
            <a:ext cx="11254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F7533DF-0FB4-3BD0-612D-1658EC382963}"/>
              </a:ext>
            </a:extLst>
          </p:cNvPr>
          <p:cNvCxnSpPr>
            <a:cxnSpLocks/>
          </p:cNvCxnSpPr>
          <p:nvPr/>
        </p:nvCxnSpPr>
        <p:spPr>
          <a:xfrm>
            <a:off x="8518176" y="3529677"/>
            <a:ext cx="112542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DD30789C-409F-93A7-0EC0-CC5424E97C35}"/>
              </a:ext>
            </a:extLst>
          </p:cNvPr>
          <p:cNvGrpSpPr/>
          <p:nvPr/>
        </p:nvGrpSpPr>
        <p:grpSpPr>
          <a:xfrm>
            <a:off x="9976842" y="4916347"/>
            <a:ext cx="678391" cy="1407384"/>
            <a:chOff x="9931595" y="1071508"/>
            <a:chExt cx="678391" cy="1407384"/>
          </a:xfrm>
        </p:grpSpPr>
        <p:pic>
          <p:nvPicPr>
            <p:cNvPr id="46" name="Picture Placeholder 5">
              <a:extLst>
                <a:ext uri="{FF2B5EF4-FFF2-40B4-BE49-F238E27FC236}">
                  <a16:creationId xmlns:a16="http://schemas.microsoft.com/office/drawing/2014/main" id="{5A7E798C-050D-1897-CEF6-951170B21F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2200" y="1071508"/>
              <a:ext cx="554786" cy="1063340"/>
            </a:xfrm>
            <a:prstGeom prst="rect">
              <a:avLst/>
            </a:prstGeom>
          </p:spPr>
        </p:pic>
        <p:sp>
          <p:nvSpPr>
            <p:cNvPr id="47" name="TextBox 46">
              <a:extLst>
                <a:ext uri="{FF2B5EF4-FFF2-40B4-BE49-F238E27FC236}">
                  <a16:creationId xmlns:a16="http://schemas.microsoft.com/office/drawing/2014/main" id="{413A77D3-3618-F923-F79B-BAA65BE00ACC}"/>
                </a:ext>
              </a:extLst>
            </p:cNvPr>
            <p:cNvSpPr txBox="1"/>
            <p:nvPr/>
          </p:nvSpPr>
          <p:spPr>
            <a:xfrm>
              <a:off x="9931595" y="2140338"/>
              <a:ext cx="678391" cy="338554"/>
            </a:xfrm>
            <a:prstGeom prst="rect">
              <a:avLst/>
            </a:prstGeom>
            <a:noFill/>
          </p:spPr>
          <p:txBody>
            <a:bodyPr wrap="square" rtlCol="0">
              <a:spAutoFit/>
            </a:bodyPr>
            <a:lstStyle/>
            <a:p>
              <a:r>
                <a:rPr lang="en-US" sz="1600" dirty="0"/>
                <a:t>Bob</a:t>
              </a:r>
            </a:p>
          </p:txBody>
        </p:sp>
        <p:sp>
          <p:nvSpPr>
            <p:cNvPr id="48" name="TextBox 47">
              <a:extLst>
                <a:ext uri="{FF2B5EF4-FFF2-40B4-BE49-F238E27FC236}">
                  <a16:creationId xmlns:a16="http://schemas.microsoft.com/office/drawing/2014/main" id="{18745C03-8935-9D9F-EFBF-4ACE43D24DEC}"/>
                </a:ext>
              </a:extLst>
            </p:cNvPr>
            <p:cNvSpPr txBox="1"/>
            <p:nvPr/>
          </p:nvSpPr>
          <p:spPr>
            <a:xfrm>
              <a:off x="10009669" y="118655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49" name="Group 48">
            <a:extLst>
              <a:ext uri="{FF2B5EF4-FFF2-40B4-BE49-F238E27FC236}">
                <a16:creationId xmlns:a16="http://schemas.microsoft.com/office/drawing/2014/main" id="{2A2170B8-61E3-11C4-93AC-9AC0283AABD5}"/>
              </a:ext>
            </a:extLst>
          </p:cNvPr>
          <p:cNvGrpSpPr/>
          <p:nvPr/>
        </p:nvGrpSpPr>
        <p:grpSpPr>
          <a:xfrm>
            <a:off x="5802051" y="4928080"/>
            <a:ext cx="678391" cy="1401894"/>
            <a:chOff x="5756804" y="1083241"/>
            <a:chExt cx="678391" cy="1401894"/>
          </a:xfrm>
        </p:grpSpPr>
        <p:pic>
          <p:nvPicPr>
            <p:cNvPr id="50" name="Picture Placeholder 5">
              <a:extLst>
                <a:ext uri="{FF2B5EF4-FFF2-40B4-BE49-F238E27FC236}">
                  <a16:creationId xmlns:a16="http://schemas.microsoft.com/office/drawing/2014/main" id="{78956BA4-F848-5FBE-FC24-41F25F602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9461" y="1083241"/>
              <a:ext cx="554786" cy="1063340"/>
            </a:xfrm>
            <a:prstGeom prst="rect">
              <a:avLst/>
            </a:prstGeom>
          </p:spPr>
        </p:pic>
        <p:sp>
          <p:nvSpPr>
            <p:cNvPr id="51" name="TextBox 50">
              <a:extLst>
                <a:ext uri="{FF2B5EF4-FFF2-40B4-BE49-F238E27FC236}">
                  <a16:creationId xmlns:a16="http://schemas.microsoft.com/office/drawing/2014/main" id="{96D61F2E-272F-CF6A-48B0-AACEE92B8608}"/>
                </a:ext>
              </a:extLst>
            </p:cNvPr>
            <p:cNvSpPr txBox="1"/>
            <p:nvPr/>
          </p:nvSpPr>
          <p:spPr>
            <a:xfrm>
              <a:off x="5756804" y="2146581"/>
              <a:ext cx="678391" cy="338554"/>
            </a:xfrm>
            <a:prstGeom prst="rect">
              <a:avLst/>
            </a:prstGeom>
            <a:noFill/>
          </p:spPr>
          <p:txBody>
            <a:bodyPr wrap="square" rtlCol="0">
              <a:spAutoFit/>
            </a:bodyPr>
            <a:lstStyle/>
            <a:p>
              <a:r>
                <a:rPr lang="en-US" sz="1600" dirty="0"/>
                <a:t>Alice</a:t>
              </a:r>
            </a:p>
          </p:txBody>
        </p:sp>
        <p:sp>
          <p:nvSpPr>
            <p:cNvPr id="52" name="TextBox 51">
              <a:extLst>
                <a:ext uri="{FF2B5EF4-FFF2-40B4-BE49-F238E27FC236}">
                  <a16:creationId xmlns:a16="http://schemas.microsoft.com/office/drawing/2014/main" id="{777CC639-2D42-D346-A7CF-12C18BB429EF}"/>
                </a:ext>
              </a:extLst>
            </p:cNvPr>
            <p:cNvSpPr txBox="1"/>
            <p:nvPr/>
          </p:nvSpPr>
          <p:spPr>
            <a:xfrm>
              <a:off x="5844445" y="118655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pic>
        <p:nvPicPr>
          <p:cNvPr id="54" name="Picture 53">
            <a:extLst>
              <a:ext uri="{FF2B5EF4-FFF2-40B4-BE49-F238E27FC236}">
                <a16:creationId xmlns:a16="http://schemas.microsoft.com/office/drawing/2014/main" id="{5C8594FD-ED4C-8371-8E18-5E9C08D66C69}"/>
              </a:ext>
            </a:extLst>
          </p:cNvPr>
          <p:cNvPicPr>
            <a:picLocks noChangeAspect="1"/>
          </p:cNvPicPr>
          <p:nvPr/>
        </p:nvPicPr>
        <p:blipFill>
          <a:blip r:embed="rId10"/>
          <a:stretch>
            <a:fillRect/>
          </a:stretch>
        </p:blipFill>
        <p:spPr>
          <a:xfrm>
            <a:off x="7859222" y="3991714"/>
            <a:ext cx="559680" cy="369332"/>
          </a:xfrm>
          <a:prstGeom prst="rect">
            <a:avLst/>
          </a:prstGeom>
        </p:spPr>
      </p:pic>
    </p:spTree>
    <p:extLst>
      <p:ext uri="{BB962C8B-B14F-4D97-AF65-F5344CB8AC3E}">
        <p14:creationId xmlns:p14="http://schemas.microsoft.com/office/powerpoint/2010/main" val="394281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59259E-6 L 0.13268 -0.00301 " pathEditMode="relative" rAng="0" ptsTypes="AA">
                                      <p:cBhvr>
                                        <p:cTn id="6" dur="2000" fill="hold"/>
                                        <p:tgtEl>
                                          <p:spTgt spid="33"/>
                                        </p:tgtEl>
                                        <p:attrNameLst>
                                          <p:attrName>ppt_x</p:attrName>
                                          <p:attrName>ppt_y</p:attrName>
                                        </p:attrNameLst>
                                      </p:cBhvr>
                                      <p:rCtr x="6628" y="-162"/>
                                    </p:animMotion>
                                  </p:childTnLst>
                                </p:cTn>
                              </p:par>
                              <p:par>
                                <p:cTn id="7" presetID="42" presetClass="path" presetSubtype="0" accel="50000" decel="50000" fill="hold" nodeType="withEffect">
                                  <p:stCondLst>
                                    <p:cond delay="0"/>
                                  </p:stCondLst>
                                  <p:childTnLst>
                                    <p:animMotion origin="layout" path="M 3.54167E-6 -4.07407E-6 L -0.16029 -4.07407E-6 " pathEditMode="relative" rAng="0" ptsTypes="AA">
                                      <p:cBhvr>
                                        <p:cTn id="8" dur="2000" fill="hold"/>
                                        <p:tgtEl>
                                          <p:spTgt spid="25"/>
                                        </p:tgtEl>
                                        <p:attrNameLst>
                                          <p:attrName>ppt_x</p:attrName>
                                          <p:attrName>ppt_y</p:attrName>
                                        </p:attrNameLst>
                                      </p:cBhvr>
                                      <p:rCtr x="-8021" y="0"/>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13268 -0.00301 L 1.25E-6 -2.59259E-6 " pathEditMode="relative" rAng="0" ptsTypes="AA">
                                      <p:cBhvr>
                                        <p:cTn id="12" dur="2000" fill="hold"/>
                                        <p:tgtEl>
                                          <p:spTgt spid="33"/>
                                        </p:tgtEl>
                                        <p:attrNameLst>
                                          <p:attrName>ppt_x</p:attrName>
                                          <p:attrName>ppt_y</p:attrName>
                                        </p:attrNameLst>
                                      </p:cBhvr>
                                      <p:rCtr x="-6641" y="139"/>
                                    </p:animMotion>
                                  </p:childTnLst>
                                </p:cTn>
                              </p:par>
                              <p:par>
                                <p:cTn id="13" presetID="42" presetClass="path" presetSubtype="0" accel="50000" decel="50000" fill="hold" nodeType="withEffect">
                                  <p:stCondLst>
                                    <p:cond delay="0"/>
                                  </p:stCondLst>
                                  <p:childTnLst>
                                    <p:animMotion origin="layout" path="M -0.16029 -4.07407E-6 L 3.54167E-6 -4.07407E-6 " pathEditMode="relative" rAng="0" ptsTypes="AA">
                                      <p:cBhvr>
                                        <p:cTn id="14" dur="2000" fill="hold"/>
                                        <p:tgtEl>
                                          <p:spTgt spid="25"/>
                                        </p:tgtEl>
                                        <p:attrNameLst>
                                          <p:attrName>ppt_x</p:attrName>
                                          <p:attrName>ppt_y</p:attrName>
                                        </p:attrNameLst>
                                      </p:cBhvr>
                                      <p:rCtr x="8008"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16667E-6 -1.85185E-6 L 0.13268 -0.00301 " pathEditMode="relative" rAng="0" ptsTypes="AA">
                                      <p:cBhvr>
                                        <p:cTn id="18" dur="2000" fill="hold"/>
                                        <p:tgtEl>
                                          <p:spTgt spid="49"/>
                                        </p:tgtEl>
                                        <p:attrNameLst>
                                          <p:attrName>ppt_x</p:attrName>
                                          <p:attrName>ppt_y</p:attrName>
                                        </p:attrNameLst>
                                      </p:cBhvr>
                                      <p:rCtr x="6628" y="-162"/>
                                    </p:animMotion>
                                  </p:childTnLst>
                                </p:cTn>
                              </p:par>
                              <p:par>
                                <p:cTn id="19" presetID="42" presetClass="path" presetSubtype="0" accel="50000" decel="50000" fill="hold" nodeType="withEffect">
                                  <p:stCondLst>
                                    <p:cond delay="0"/>
                                  </p:stCondLst>
                                  <p:childTnLst>
                                    <p:animMotion origin="layout" path="M -3.75E-6 -4.44444E-6 L -0.16028 -4.44444E-6 " pathEditMode="relative" rAng="0" ptsTypes="AA">
                                      <p:cBhvr>
                                        <p:cTn id="20" dur="2000" fill="hold"/>
                                        <p:tgtEl>
                                          <p:spTgt spid="45"/>
                                        </p:tgtEl>
                                        <p:attrNameLst>
                                          <p:attrName>ppt_x</p:attrName>
                                          <p:attrName>ppt_y</p:attrName>
                                        </p:attrNameLst>
                                      </p:cBhvr>
                                      <p:rCtr x="-8021" y="0"/>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13268 -0.00301 L 4.16667E-6 -1.85185E-6 " pathEditMode="relative" rAng="0" ptsTypes="AA">
                                      <p:cBhvr>
                                        <p:cTn id="24" dur="2000" fill="hold"/>
                                        <p:tgtEl>
                                          <p:spTgt spid="49"/>
                                        </p:tgtEl>
                                        <p:attrNameLst>
                                          <p:attrName>ppt_x</p:attrName>
                                          <p:attrName>ppt_y</p:attrName>
                                        </p:attrNameLst>
                                      </p:cBhvr>
                                      <p:rCtr x="-6641" y="139"/>
                                    </p:animMotion>
                                  </p:childTnLst>
                                </p:cTn>
                              </p:par>
                              <p:par>
                                <p:cTn id="25" presetID="42" presetClass="path" presetSubtype="0" accel="50000" decel="50000" fill="hold" nodeType="withEffect">
                                  <p:stCondLst>
                                    <p:cond delay="0"/>
                                  </p:stCondLst>
                                  <p:childTnLst>
                                    <p:animMotion origin="layout" path="M -0.16028 -4.44444E-6 L -3.75E-6 -4.44444E-6 " pathEditMode="relative" rAng="0" ptsTypes="AA">
                                      <p:cBhvr>
                                        <p:cTn id="26" dur="2000" fill="hold"/>
                                        <p:tgtEl>
                                          <p:spTgt spid="45"/>
                                        </p:tgtEl>
                                        <p:attrNameLst>
                                          <p:attrName>ppt_x</p:attrName>
                                          <p:attrName>ppt_y</p:attrName>
                                        </p:attrNameLst>
                                      </p:cBhvr>
                                      <p:rCtr x="80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A3DC5-A3A8-615C-6ECD-2BA3A89C91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DFA363-8177-E53D-BE44-68718F2180F6}"/>
              </a:ext>
            </a:extLst>
          </p:cNvPr>
          <p:cNvSpPr>
            <a:spLocks noGrp="1"/>
          </p:cNvSpPr>
          <p:nvPr>
            <p:ph type="sldNum" sz="quarter" idx="12"/>
          </p:nvPr>
        </p:nvSpPr>
        <p:spPr>
          <a:xfrm>
            <a:off x="8610600" y="6244838"/>
            <a:ext cx="2743200" cy="365125"/>
          </a:xfrm>
        </p:spPr>
        <p:txBody>
          <a:bodyPr/>
          <a:lstStyle/>
          <a:p>
            <a:fld id="{375BC74E-FBC8-1143-9F87-83458D037549}" type="slidenum">
              <a:rPr lang="en-US" smtClean="0"/>
              <a:t>9</a:t>
            </a:fld>
            <a:endParaRPr lang="en-US"/>
          </a:p>
        </p:txBody>
      </p:sp>
      <p:sp>
        <p:nvSpPr>
          <p:cNvPr id="2" name="Content Placeholder 3">
            <a:extLst>
              <a:ext uri="{FF2B5EF4-FFF2-40B4-BE49-F238E27FC236}">
                <a16:creationId xmlns:a16="http://schemas.microsoft.com/office/drawing/2014/main" id="{9FFACC69-FD46-EAB4-4E10-DA42A7EB21B1}"/>
              </a:ext>
            </a:extLst>
          </p:cNvPr>
          <p:cNvSpPr txBox="1">
            <a:spLocks/>
          </p:cNvSpPr>
          <p:nvPr/>
        </p:nvSpPr>
        <p:spPr>
          <a:xfrm>
            <a:off x="177800" y="1071508"/>
            <a:ext cx="5560848" cy="2725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lgn="ctr">
              <a:buFont typeface="Arial" panose="020B0604020202020204" pitchFamily="34" charset="0"/>
              <a:buNone/>
            </a:pPr>
            <a:r>
              <a:rPr lang="en-US" b="1" dirty="0"/>
              <a:t>GHOST</a:t>
            </a:r>
            <a:endParaRPr lang="en-US" sz="1800" dirty="0">
              <a:solidFill>
                <a:srgbClr val="000000"/>
              </a:solidFill>
              <a:latin typeface="Calibri" panose="020F0502020204030204" pitchFamily="34" charset="0"/>
            </a:endParaRPr>
          </a:p>
          <a:p>
            <a:pPr marL="0" indent="0" algn="ctr">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3666692C-85AA-4DA5-8A7E-52F79E3CCF5A}"/>
              </a:ext>
            </a:extLst>
          </p:cNvPr>
          <p:cNvSpPr txBox="1"/>
          <p:nvPr/>
        </p:nvSpPr>
        <p:spPr>
          <a:xfrm>
            <a:off x="705678" y="3726832"/>
            <a:ext cx="4522306" cy="3170099"/>
          </a:xfrm>
          <a:prstGeom prst="rect">
            <a:avLst/>
          </a:prstGeom>
          <a:noFill/>
        </p:spPr>
        <p:txBody>
          <a:bodyPr wrap="square" rtlCol="0">
            <a:spAutoFit/>
          </a:bodyPr>
          <a:lstStyle/>
          <a:p>
            <a:r>
              <a:rPr lang="en-US" sz="2000" b="1" dirty="0"/>
              <a:t>Sim Swapping</a:t>
            </a:r>
          </a:p>
          <a:p>
            <a:endParaRPr lang="en-US" sz="2000" b="1" dirty="0"/>
          </a:p>
          <a:p>
            <a:pPr marL="342900" indent="-342900">
              <a:buFont typeface="Wingdings" pitchFamily="2" charset="2"/>
              <a:buChar char="v"/>
            </a:pPr>
            <a:r>
              <a:rPr lang="en-US" sz="2000" dirty="0"/>
              <a:t>Normal behavior</a:t>
            </a:r>
          </a:p>
          <a:p>
            <a:pPr marL="342900" indent="-342900">
              <a:buFont typeface="Wingdings" pitchFamily="2" charset="2"/>
              <a:buChar char="v"/>
            </a:pPr>
            <a:r>
              <a:rPr lang="en-US" sz="2000" dirty="0"/>
              <a:t>Observer</a:t>
            </a:r>
          </a:p>
          <a:p>
            <a:pPr marL="342900" indent="-342900">
              <a:buFont typeface="Wingdings" pitchFamily="2" charset="2"/>
              <a:buChar char="v"/>
            </a:pPr>
            <a:r>
              <a:rPr lang="en-US" sz="2000" dirty="0"/>
              <a:t>GHOST Enabled</a:t>
            </a:r>
          </a:p>
          <a:p>
            <a:pPr marL="342900" indent="-342900">
              <a:buFont typeface="Wingdings" pitchFamily="2" charset="2"/>
              <a:buChar char="v"/>
            </a:pPr>
            <a:r>
              <a:rPr lang="en-US" sz="2000" dirty="0"/>
              <a:t>Observer</a:t>
            </a:r>
          </a:p>
          <a:p>
            <a:endParaRPr lang="en-US" sz="2000" dirty="0"/>
          </a:p>
          <a:p>
            <a:endParaRPr lang="en-US" sz="2000" dirty="0"/>
          </a:p>
          <a:p>
            <a:endParaRPr lang="en-US" sz="2000" dirty="0"/>
          </a:p>
          <a:p>
            <a:pPr marL="0" indent="0">
              <a:buNone/>
            </a:pPr>
            <a:endParaRPr lang="en-US" sz="2000" dirty="0"/>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E7BA309-AC5C-87AA-B659-2DBE1C1A2252}"/>
              </a:ext>
            </a:extLst>
          </p:cNvPr>
          <p:cNvPicPr>
            <a:picLocks noChangeAspect="1"/>
          </p:cNvPicPr>
          <p:nvPr/>
        </p:nvPicPr>
        <p:blipFill>
          <a:blip r:embed="rId3"/>
          <a:stretch>
            <a:fillRect/>
          </a:stretch>
        </p:blipFill>
        <p:spPr>
          <a:xfrm>
            <a:off x="7759949" y="2915746"/>
            <a:ext cx="758227" cy="931524"/>
          </a:xfrm>
          <a:prstGeom prst="rect">
            <a:avLst/>
          </a:prstGeom>
        </p:spPr>
      </p:pic>
      <p:pic>
        <p:nvPicPr>
          <p:cNvPr id="18" name="Graphic 17" descr="Home outline">
            <a:extLst>
              <a:ext uri="{FF2B5EF4-FFF2-40B4-BE49-F238E27FC236}">
                <a16:creationId xmlns:a16="http://schemas.microsoft.com/office/drawing/2014/main" id="{28ECF6A3-5A5D-E331-63AF-CDE802A7CE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8648" y="3186071"/>
            <a:ext cx="789602" cy="789602"/>
          </a:xfrm>
          <a:prstGeom prst="rect">
            <a:avLst/>
          </a:prstGeom>
        </p:spPr>
      </p:pic>
      <p:pic>
        <p:nvPicPr>
          <p:cNvPr id="22" name="Graphic 21" descr="Schoolhouse outline">
            <a:extLst>
              <a:ext uri="{FF2B5EF4-FFF2-40B4-BE49-F238E27FC236}">
                <a16:creationId xmlns:a16="http://schemas.microsoft.com/office/drawing/2014/main" id="{66A02AD3-EE51-0DAF-227D-4641423DDE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39843" y="3077314"/>
            <a:ext cx="914400" cy="914400"/>
          </a:xfrm>
          <a:prstGeom prst="rect">
            <a:avLst/>
          </a:prstGeom>
        </p:spPr>
      </p:pic>
      <p:cxnSp>
        <p:nvCxnSpPr>
          <p:cNvPr id="23" name="Straight Connector 22">
            <a:extLst>
              <a:ext uri="{FF2B5EF4-FFF2-40B4-BE49-F238E27FC236}">
                <a16:creationId xmlns:a16="http://schemas.microsoft.com/office/drawing/2014/main" id="{D6E96C81-F2B9-290B-41CF-162269BF69FD}"/>
              </a:ext>
            </a:extLst>
          </p:cNvPr>
          <p:cNvCxnSpPr>
            <a:cxnSpLocks/>
          </p:cNvCxnSpPr>
          <p:nvPr/>
        </p:nvCxnSpPr>
        <p:spPr>
          <a:xfrm>
            <a:off x="6634526" y="3529677"/>
            <a:ext cx="112542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2D2CD45-57D7-3E4B-6BCE-6EBC40E61A8D}"/>
              </a:ext>
            </a:extLst>
          </p:cNvPr>
          <p:cNvCxnSpPr>
            <a:cxnSpLocks/>
          </p:cNvCxnSpPr>
          <p:nvPr/>
        </p:nvCxnSpPr>
        <p:spPr>
          <a:xfrm>
            <a:off x="8518176" y="3529677"/>
            <a:ext cx="1125423"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79FD7630-2593-884F-98E1-0EAB9EB1BBC6}"/>
              </a:ext>
            </a:extLst>
          </p:cNvPr>
          <p:cNvGrpSpPr/>
          <p:nvPr/>
        </p:nvGrpSpPr>
        <p:grpSpPr>
          <a:xfrm>
            <a:off x="5780496" y="1056992"/>
            <a:ext cx="678391" cy="1365686"/>
            <a:chOff x="5774960" y="4076087"/>
            <a:chExt cx="678391" cy="1365686"/>
          </a:xfrm>
        </p:grpSpPr>
        <p:pic>
          <p:nvPicPr>
            <p:cNvPr id="28" name="Picture Placeholder 5">
              <a:extLst>
                <a:ext uri="{FF2B5EF4-FFF2-40B4-BE49-F238E27FC236}">
                  <a16:creationId xmlns:a16="http://schemas.microsoft.com/office/drawing/2014/main" id="{70573661-3703-5870-E5BC-B805871EC8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6420" y="4378433"/>
              <a:ext cx="554786" cy="1063340"/>
            </a:xfrm>
            <a:prstGeom prst="rect">
              <a:avLst/>
            </a:prstGeom>
          </p:spPr>
        </p:pic>
        <p:sp>
          <p:nvSpPr>
            <p:cNvPr id="29" name="TextBox 28">
              <a:extLst>
                <a:ext uri="{FF2B5EF4-FFF2-40B4-BE49-F238E27FC236}">
                  <a16:creationId xmlns:a16="http://schemas.microsoft.com/office/drawing/2014/main" id="{B4A1D803-02D6-ABE9-3AC3-26C2C374F7AB}"/>
                </a:ext>
              </a:extLst>
            </p:cNvPr>
            <p:cNvSpPr txBox="1"/>
            <p:nvPr/>
          </p:nvSpPr>
          <p:spPr>
            <a:xfrm>
              <a:off x="5774960" y="4076087"/>
              <a:ext cx="678391" cy="307777"/>
            </a:xfrm>
            <a:prstGeom prst="rect">
              <a:avLst/>
            </a:prstGeom>
            <a:noFill/>
          </p:spPr>
          <p:txBody>
            <a:bodyPr wrap="square" rtlCol="0">
              <a:spAutoFit/>
            </a:bodyPr>
            <a:lstStyle/>
            <a:p>
              <a:r>
                <a:rPr lang="en-US" sz="1400" dirty="0"/>
                <a:t>Alice</a:t>
              </a:r>
            </a:p>
          </p:txBody>
        </p:sp>
      </p:grpSp>
      <p:grpSp>
        <p:nvGrpSpPr>
          <p:cNvPr id="30" name="Group 29">
            <a:extLst>
              <a:ext uri="{FF2B5EF4-FFF2-40B4-BE49-F238E27FC236}">
                <a16:creationId xmlns:a16="http://schemas.microsoft.com/office/drawing/2014/main" id="{A4E185B9-DE6F-0742-F66E-0795C62ED1A8}"/>
              </a:ext>
            </a:extLst>
          </p:cNvPr>
          <p:cNvGrpSpPr/>
          <p:nvPr/>
        </p:nvGrpSpPr>
        <p:grpSpPr>
          <a:xfrm>
            <a:off x="9982200" y="1000823"/>
            <a:ext cx="678391" cy="1366685"/>
            <a:chOff x="9972866" y="4075088"/>
            <a:chExt cx="678391" cy="1366685"/>
          </a:xfrm>
        </p:grpSpPr>
        <p:pic>
          <p:nvPicPr>
            <p:cNvPr id="32" name="Picture Placeholder 5">
              <a:extLst>
                <a:ext uri="{FF2B5EF4-FFF2-40B4-BE49-F238E27FC236}">
                  <a16:creationId xmlns:a16="http://schemas.microsoft.com/office/drawing/2014/main" id="{A364DBFB-617D-572B-6389-5406C89938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2866" y="4378433"/>
              <a:ext cx="554786" cy="1063340"/>
            </a:xfrm>
            <a:prstGeom prst="rect">
              <a:avLst/>
            </a:prstGeom>
          </p:spPr>
        </p:pic>
        <p:sp>
          <p:nvSpPr>
            <p:cNvPr id="33" name="TextBox 32">
              <a:extLst>
                <a:ext uri="{FF2B5EF4-FFF2-40B4-BE49-F238E27FC236}">
                  <a16:creationId xmlns:a16="http://schemas.microsoft.com/office/drawing/2014/main" id="{864F9716-04C5-327D-3DB0-29ABDF601608}"/>
                </a:ext>
              </a:extLst>
            </p:cNvPr>
            <p:cNvSpPr txBox="1"/>
            <p:nvPr/>
          </p:nvSpPr>
          <p:spPr>
            <a:xfrm>
              <a:off x="9972866" y="4075088"/>
              <a:ext cx="678391" cy="307777"/>
            </a:xfrm>
            <a:prstGeom prst="rect">
              <a:avLst/>
            </a:prstGeom>
            <a:noFill/>
          </p:spPr>
          <p:txBody>
            <a:bodyPr wrap="square" rtlCol="0">
              <a:spAutoFit/>
            </a:bodyPr>
            <a:lstStyle/>
            <a:p>
              <a:r>
                <a:rPr lang="en-US" sz="1400" dirty="0"/>
                <a:t>Bob</a:t>
              </a:r>
            </a:p>
          </p:txBody>
        </p:sp>
      </p:grpSp>
      <p:sp>
        <p:nvSpPr>
          <p:cNvPr id="34" name="TextBox 33">
            <a:extLst>
              <a:ext uri="{FF2B5EF4-FFF2-40B4-BE49-F238E27FC236}">
                <a16:creationId xmlns:a16="http://schemas.microsoft.com/office/drawing/2014/main" id="{FD56309E-3E69-703F-E37A-A7DF9545E0B9}"/>
              </a:ext>
            </a:extLst>
          </p:cNvPr>
          <p:cNvSpPr txBox="1"/>
          <p:nvPr/>
        </p:nvSpPr>
        <p:spPr>
          <a:xfrm>
            <a:off x="9986533" y="1452190"/>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sp>
        <p:nvSpPr>
          <p:cNvPr id="35" name="TextBox 34">
            <a:extLst>
              <a:ext uri="{FF2B5EF4-FFF2-40B4-BE49-F238E27FC236}">
                <a16:creationId xmlns:a16="http://schemas.microsoft.com/office/drawing/2014/main" id="{11026C47-CC44-AE94-D23E-2AFADD0468AF}"/>
              </a:ext>
            </a:extLst>
          </p:cNvPr>
          <p:cNvSpPr txBox="1"/>
          <p:nvPr/>
        </p:nvSpPr>
        <p:spPr>
          <a:xfrm>
            <a:off x="5837247" y="1452190"/>
            <a:ext cx="548640"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nvGrpSpPr>
          <p:cNvPr id="36" name="Group 35">
            <a:extLst>
              <a:ext uri="{FF2B5EF4-FFF2-40B4-BE49-F238E27FC236}">
                <a16:creationId xmlns:a16="http://schemas.microsoft.com/office/drawing/2014/main" id="{6A894E02-E8A9-2BBC-EAEF-410AAB8759F4}"/>
              </a:ext>
            </a:extLst>
          </p:cNvPr>
          <p:cNvGrpSpPr/>
          <p:nvPr/>
        </p:nvGrpSpPr>
        <p:grpSpPr>
          <a:xfrm>
            <a:off x="9955287" y="4461201"/>
            <a:ext cx="678391" cy="1407384"/>
            <a:chOff x="9931595" y="1071508"/>
            <a:chExt cx="678391" cy="1407384"/>
          </a:xfrm>
        </p:grpSpPr>
        <p:pic>
          <p:nvPicPr>
            <p:cNvPr id="37" name="Picture Placeholder 5">
              <a:extLst>
                <a:ext uri="{FF2B5EF4-FFF2-40B4-BE49-F238E27FC236}">
                  <a16:creationId xmlns:a16="http://schemas.microsoft.com/office/drawing/2014/main" id="{3D0A655A-F7B3-8FB1-C8D4-CC05CB22C0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2200" y="1071508"/>
              <a:ext cx="554786" cy="1063340"/>
            </a:xfrm>
            <a:prstGeom prst="rect">
              <a:avLst/>
            </a:prstGeom>
          </p:spPr>
        </p:pic>
        <p:sp>
          <p:nvSpPr>
            <p:cNvPr id="38" name="TextBox 37">
              <a:extLst>
                <a:ext uri="{FF2B5EF4-FFF2-40B4-BE49-F238E27FC236}">
                  <a16:creationId xmlns:a16="http://schemas.microsoft.com/office/drawing/2014/main" id="{3B033B8B-FD84-D472-D918-4B227D14AA38}"/>
                </a:ext>
              </a:extLst>
            </p:cNvPr>
            <p:cNvSpPr txBox="1"/>
            <p:nvPr/>
          </p:nvSpPr>
          <p:spPr>
            <a:xfrm>
              <a:off x="9931595" y="2140338"/>
              <a:ext cx="678391" cy="338554"/>
            </a:xfrm>
            <a:prstGeom prst="rect">
              <a:avLst/>
            </a:prstGeom>
            <a:noFill/>
          </p:spPr>
          <p:txBody>
            <a:bodyPr wrap="square" rtlCol="0">
              <a:spAutoFit/>
            </a:bodyPr>
            <a:lstStyle/>
            <a:p>
              <a:r>
                <a:rPr lang="en-US" sz="1600" dirty="0"/>
                <a:t>Bob</a:t>
              </a:r>
            </a:p>
          </p:txBody>
        </p:sp>
        <p:sp>
          <p:nvSpPr>
            <p:cNvPr id="39" name="TextBox 38">
              <a:extLst>
                <a:ext uri="{FF2B5EF4-FFF2-40B4-BE49-F238E27FC236}">
                  <a16:creationId xmlns:a16="http://schemas.microsoft.com/office/drawing/2014/main" id="{79843778-E460-7B48-7016-3C19ACAC22B9}"/>
                </a:ext>
              </a:extLst>
            </p:cNvPr>
            <p:cNvSpPr txBox="1"/>
            <p:nvPr/>
          </p:nvSpPr>
          <p:spPr>
            <a:xfrm>
              <a:off x="10009669" y="1186551"/>
              <a:ext cx="578931" cy="276999"/>
            </a:xfrm>
            <a:prstGeom prst="rect">
              <a:avLst/>
            </a:prstGeom>
            <a:noFill/>
          </p:spPr>
          <p:txBody>
            <a:bodyPr wrap="square" rtlCol="0">
              <a:spAutoFit/>
            </a:bodyPr>
            <a:lstStyle/>
            <a:p>
              <a:r>
                <a:rPr lang="en-US" sz="1200" dirty="0"/>
                <a:t>SIM</a:t>
              </a:r>
              <a:r>
                <a:rPr lang="en-US" sz="1200" baseline="-25000" dirty="0"/>
                <a:t>B</a:t>
              </a:r>
              <a:endParaRPr lang="en-US" sz="1200" dirty="0"/>
            </a:p>
          </p:txBody>
        </p:sp>
      </p:grpSp>
      <p:grpSp>
        <p:nvGrpSpPr>
          <p:cNvPr id="40" name="Group 39">
            <a:extLst>
              <a:ext uri="{FF2B5EF4-FFF2-40B4-BE49-F238E27FC236}">
                <a16:creationId xmlns:a16="http://schemas.microsoft.com/office/drawing/2014/main" id="{BE454F4C-A7DB-7C5A-B9C0-7FBF747EF41A}"/>
              </a:ext>
            </a:extLst>
          </p:cNvPr>
          <p:cNvGrpSpPr/>
          <p:nvPr/>
        </p:nvGrpSpPr>
        <p:grpSpPr>
          <a:xfrm>
            <a:off x="5780496" y="4472934"/>
            <a:ext cx="678391" cy="1401894"/>
            <a:chOff x="5756804" y="1083241"/>
            <a:chExt cx="678391" cy="1401894"/>
          </a:xfrm>
        </p:grpSpPr>
        <p:sp>
          <p:nvSpPr>
            <p:cNvPr id="41" name="TextBox 40">
              <a:extLst>
                <a:ext uri="{FF2B5EF4-FFF2-40B4-BE49-F238E27FC236}">
                  <a16:creationId xmlns:a16="http://schemas.microsoft.com/office/drawing/2014/main" id="{3331324B-AC3A-8C56-791E-237CC2EF1D14}"/>
                </a:ext>
              </a:extLst>
            </p:cNvPr>
            <p:cNvSpPr txBox="1"/>
            <p:nvPr/>
          </p:nvSpPr>
          <p:spPr>
            <a:xfrm>
              <a:off x="5756804" y="2146581"/>
              <a:ext cx="678391" cy="338554"/>
            </a:xfrm>
            <a:prstGeom prst="rect">
              <a:avLst/>
            </a:prstGeom>
            <a:noFill/>
          </p:spPr>
          <p:txBody>
            <a:bodyPr wrap="square" rtlCol="0">
              <a:spAutoFit/>
            </a:bodyPr>
            <a:lstStyle/>
            <a:p>
              <a:r>
                <a:rPr lang="en-US" sz="1600" dirty="0"/>
                <a:t>Alice</a:t>
              </a:r>
            </a:p>
          </p:txBody>
        </p:sp>
        <p:grpSp>
          <p:nvGrpSpPr>
            <p:cNvPr id="42" name="Group 41">
              <a:extLst>
                <a:ext uri="{FF2B5EF4-FFF2-40B4-BE49-F238E27FC236}">
                  <a16:creationId xmlns:a16="http://schemas.microsoft.com/office/drawing/2014/main" id="{3AF26925-743E-1A02-6D59-66A85D2D6F0A}"/>
                </a:ext>
              </a:extLst>
            </p:cNvPr>
            <p:cNvGrpSpPr/>
            <p:nvPr/>
          </p:nvGrpSpPr>
          <p:grpSpPr>
            <a:xfrm>
              <a:off x="5819461" y="1083241"/>
              <a:ext cx="603915" cy="1063340"/>
              <a:chOff x="5819461" y="1083241"/>
              <a:chExt cx="603915" cy="1063340"/>
            </a:xfrm>
          </p:grpSpPr>
          <p:pic>
            <p:nvPicPr>
              <p:cNvPr id="43" name="Picture Placeholder 5">
                <a:extLst>
                  <a:ext uri="{FF2B5EF4-FFF2-40B4-BE49-F238E27FC236}">
                    <a16:creationId xmlns:a16="http://schemas.microsoft.com/office/drawing/2014/main" id="{9710AEB1-3F50-494D-476A-82C6EB0FF9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9461" y="1083241"/>
                <a:ext cx="554786" cy="1063340"/>
              </a:xfrm>
              <a:prstGeom prst="rect">
                <a:avLst/>
              </a:prstGeom>
            </p:spPr>
          </p:pic>
          <p:sp>
            <p:nvSpPr>
              <p:cNvPr id="44" name="TextBox 43">
                <a:extLst>
                  <a:ext uri="{FF2B5EF4-FFF2-40B4-BE49-F238E27FC236}">
                    <a16:creationId xmlns:a16="http://schemas.microsoft.com/office/drawing/2014/main" id="{4828E250-0456-584A-5E40-FC93D9E2AF7E}"/>
                  </a:ext>
                </a:extLst>
              </p:cNvPr>
              <p:cNvSpPr txBox="1"/>
              <p:nvPr/>
            </p:nvSpPr>
            <p:spPr>
              <a:xfrm>
                <a:off x="5844445" y="1186551"/>
                <a:ext cx="578931" cy="276999"/>
              </a:xfrm>
              <a:prstGeom prst="rect">
                <a:avLst/>
              </a:prstGeom>
              <a:noFill/>
            </p:spPr>
            <p:txBody>
              <a:bodyPr wrap="square" rtlCol="0">
                <a:spAutoFit/>
              </a:bodyPr>
              <a:lstStyle/>
              <a:p>
                <a:r>
                  <a:rPr lang="en-US" sz="1200" dirty="0"/>
                  <a:t>SIM</a:t>
                </a:r>
                <a:r>
                  <a:rPr lang="en-US" sz="1200" baseline="-25000" dirty="0"/>
                  <a:t>A</a:t>
                </a:r>
                <a:endParaRPr lang="en-US" sz="1200" dirty="0"/>
              </a:p>
            </p:txBody>
          </p:sp>
        </p:grpSp>
      </p:grpSp>
      <p:pic>
        <p:nvPicPr>
          <p:cNvPr id="45" name="Picture 44">
            <a:extLst>
              <a:ext uri="{FF2B5EF4-FFF2-40B4-BE49-F238E27FC236}">
                <a16:creationId xmlns:a16="http://schemas.microsoft.com/office/drawing/2014/main" id="{334FDB09-FBB1-DBA1-EFF1-7B8F51AB2AFA}"/>
              </a:ext>
            </a:extLst>
          </p:cNvPr>
          <p:cNvPicPr>
            <a:picLocks noChangeAspect="1"/>
          </p:cNvPicPr>
          <p:nvPr/>
        </p:nvPicPr>
        <p:blipFill>
          <a:blip r:embed="rId10"/>
          <a:stretch>
            <a:fillRect/>
          </a:stretch>
        </p:blipFill>
        <p:spPr>
          <a:xfrm>
            <a:off x="7859222" y="3991714"/>
            <a:ext cx="559680" cy="369332"/>
          </a:xfrm>
          <a:prstGeom prst="rect">
            <a:avLst/>
          </a:prstGeom>
        </p:spPr>
      </p:pic>
      <p:pic>
        <p:nvPicPr>
          <p:cNvPr id="48" name="Picture 47">
            <a:extLst>
              <a:ext uri="{FF2B5EF4-FFF2-40B4-BE49-F238E27FC236}">
                <a16:creationId xmlns:a16="http://schemas.microsoft.com/office/drawing/2014/main" id="{C7F8F9D1-CD06-4952-6023-E005A845DDD8}"/>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38896" r="32695"/>
          <a:stretch/>
        </p:blipFill>
        <p:spPr>
          <a:xfrm>
            <a:off x="7859222" y="521792"/>
            <a:ext cx="446606" cy="494543"/>
          </a:xfrm>
          <a:prstGeom prst="rect">
            <a:avLst/>
          </a:prstGeom>
        </p:spPr>
      </p:pic>
    </p:spTree>
    <p:extLst>
      <p:ext uri="{BB962C8B-B14F-4D97-AF65-F5344CB8AC3E}">
        <p14:creationId xmlns:p14="http://schemas.microsoft.com/office/powerpoint/2010/main" val="31572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52 -0.00046 L 0.14258 -0.00347 " pathEditMode="relative" rAng="0" ptsTypes="AA">
                                      <p:cBhvr>
                                        <p:cTn id="6" dur="2000" fill="hold"/>
                                        <p:tgtEl>
                                          <p:spTgt spid="26"/>
                                        </p:tgtEl>
                                        <p:attrNameLst>
                                          <p:attrName>ppt_x</p:attrName>
                                          <p:attrName>ppt_y</p:attrName>
                                        </p:attrNameLst>
                                      </p:cBhvr>
                                      <p:rCtr x="7148" y="-162"/>
                                    </p:animMotion>
                                  </p:childTnLst>
                                </p:cTn>
                              </p:par>
                              <p:par>
                                <p:cTn id="7" presetID="42" presetClass="path" presetSubtype="0" accel="50000" decel="50000" fill="hold" nodeType="withEffect">
                                  <p:stCondLst>
                                    <p:cond delay="0"/>
                                  </p:stCondLst>
                                  <p:childTnLst>
                                    <p:animMotion origin="layout" path="M -4.375E-6 -3.7037E-7 L -0.14895 0.00301 " pathEditMode="relative" rAng="0" ptsTypes="AA">
                                      <p:cBhvr>
                                        <p:cTn id="8" dur="2000" fill="hold"/>
                                        <p:tgtEl>
                                          <p:spTgt spid="30"/>
                                        </p:tgtEl>
                                        <p:attrNameLst>
                                          <p:attrName>ppt_x</p:attrName>
                                          <p:attrName>ppt_y</p:attrName>
                                        </p:attrNameLst>
                                      </p:cBhvr>
                                      <p:rCtr x="-7448" y="139"/>
                                    </p:animMotion>
                                  </p:childTnLst>
                                </p:cTn>
                              </p:par>
                              <p:par>
                                <p:cTn id="9" presetID="0" presetClass="path" presetSubtype="0" accel="50000" decel="50000" fill="hold" grpId="0" nodeType="withEffect">
                                  <p:stCondLst>
                                    <p:cond delay="0"/>
                                  </p:stCondLst>
                                  <p:childTnLst>
                                    <p:animMotion origin="layout" path="M -2.08333E-6 -4.44444E-6 L 0.14271 -0.003 " pathEditMode="relative" rAng="0" ptsTypes="AA">
                                      <p:cBhvr>
                                        <p:cTn id="10" dur="2000" fill="hold"/>
                                        <p:tgtEl>
                                          <p:spTgt spid="35"/>
                                        </p:tgtEl>
                                        <p:attrNameLst>
                                          <p:attrName>ppt_x</p:attrName>
                                          <p:attrName>ppt_y</p:attrName>
                                        </p:attrNameLst>
                                      </p:cBhvr>
                                      <p:rCtr x="7135" y="-162"/>
                                    </p:animMotion>
                                  </p:childTnLst>
                                </p:cTn>
                              </p:par>
                              <p:par>
                                <p:cTn id="11" presetID="0" presetClass="path" presetSubtype="0" accel="50000" decel="50000" fill="hold" grpId="0" nodeType="withEffect">
                                  <p:stCondLst>
                                    <p:cond delay="0"/>
                                  </p:stCondLst>
                                  <p:childTnLst>
                                    <p:animMotion origin="layout" path="M 1.45833E-6 -4.44444E-6 L -0.1487 0.00301 " pathEditMode="relative" rAng="0" ptsTypes="AA">
                                      <p:cBhvr>
                                        <p:cTn id="12" dur="2000" fill="hold"/>
                                        <p:tgtEl>
                                          <p:spTgt spid="34"/>
                                        </p:tgtEl>
                                        <p:attrNameLst>
                                          <p:attrName>ppt_x</p:attrName>
                                          <p:attrName>ppt_y</p:attrName>
                                        </p:attrNameLst>
                                      </p:cBhvr>
                                      <p:rCtr x="-7435" y="139"/>
                                    </p:animMotion>
                                  </p:childTnLst>
                                </p:cTn>
                              </p:par>
                            </p:childTnLst>
                          </p:cTn>
                        </p:par>
                      </p:childTnLst>
                    </p:cTn>
                  </p:par>
                  <p:par>
                    <p:cTn id="13" fill="hold">
                      <p:stCondLst>
                        <p:cond delay="indefinite"/>
                      </p:stCondLst>
                      <p:childTnLst>
                        <p:par>
                          <p:cTn id="14" fill="hold">
                            <p:stCondLst>
                              <p:cond delay="0"/>
                            </p:stCondLst>
                            <p:childTnLst>
                              <p:par>
                                <p:cTn id="15" presetID="37" presetClass="path" presetSubtype="0" accel="50000" decel="50000" fill="hold" grpId="1" nodeType="clickEffect">
                                  <p:stCondLst>
                                    <p:cond delay="0"/>
                                  </p:stCondLst>
                                  <p:childTnLst>
                                    <p:animMotion origin="layout" path="M 0.14271 -0.003 C 0.14219 -0.04606 0.19492 -0.03796 0.19492 -0.00439 " pathEditMode="relative" rAng="0" ptsTypes="AA">
                                      <p:cBhvr>
                                        <p:cTn id="16" dur="2000" fill="hold"/>
                                        <p:tgtEl>
                                          <p:spTgt spid="35"/>
                                        </p:tgtEl>
                                        <p:attrNameLst>
                                          <p:attrName>ppt_x</p:attrName>
                                          <p:attrName>ppt_y</p:attrName>
                                        </p:attrNameLst>
                                      </p:cBhvr>
                                      <p:rCtr x="2604" y="-1481"/>
                                    </p:animMotion>
                                  </p:childTnLst>
                                </p:cTn>
                              </p:par>
                              <p:par>
                                <p:cTn id="17" presetID="37" presetClass="path" presetSubtype="0" accel="50000" decel="50000" fill="hold" grpId="1" nodeType="withEffect">
                                  <p:stCondLst>
                                    <p:cond delay="0"/>
                                  </p:stCondLst>
                                  <p:childTnLst>
                                    <p:animMotion origin="layout" path="M -0.1487 0.00301 C -0.1487 0.03241 -0.19623 0.02987 -0.19596 -0.00092 " pathEditMode="relative" rAng="0" ptsTypes="AA">
                                      <p:cBhvr>
                                        <p:cTn id="18" dur="2000" fill="hold"/>
                                        <p:tgtEl>
                                          <p:spTgt spid="34"/>
                                        </p:tgtEl>
                                        <p:attrNameLst>
                                          <p:attrName>ppt_x</p:attrName>
                                          <p:attrName>ppt_y</p:attrName>
                                        </p:attrNameLst>
                                      </p:cBhvr>
                                      <p:rCtr x="-2370" y="833"/>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1431 -0.00301 L -3.125E-6 -3.7037E-6 " pathEditMode="relative" rAng="0" ptsTypes="AA">
                                      <p:cBhvr>
                                        <p:cTn id="22" dur="2000" fill="hold"/>
                                        <p:tgtEl>
                                          <p:spTgt spid="26"/>
                                        </p:tgtEl>
                                        <p:attrNameLst>
                                          <p:attrName>ppt_x</p:attrName>
                                          <p:attrName>ppt_y</p:attrName>
                                        </p:attrNameLst>
                                      </p:cBhvr>
                                      <p:rCtr x="-7161" y="139"/>
                                    </p:animMotion>
                                  </p:childTnLst>
                                </p:cTn>
                              </p:par>
                              <p:par>
                                <p:cTn id="23" presetID="42" presetClass="path" presetSubtype="0" accel="50000" decel="50000" fill="hold" grpId="2" nodeType="withEffect">
                                  <p:stCondLst>
                                    <p:cond delay="0"/>
                                  </p:stCondLst>
                                  <p:childTnLst>
                                    <p:animMotion origin="layout" path="M 0.19284 0.00301 L 0.33906 -0.00069 " pathEditMode="relative" rAng="0" ptsTypes="AA">
                                      <p:cBhvr>
                                        <p:cTn id="24" dur="2000" fill="hold"/>
                                        <p:tgtEl>
                                          <p:spTgt spid="35"/>
                                        </p:tgtEl>
                                        <p:attrNameLst>
                                          <p:attrName>ppt_x</p:attrName>
                                          <p:attrName>ppt_y</p:attrName>
                                        </p:attrNameLst>
                                      </p:cBhvr>
                                      <p:rCtr x="7305" y="-185"/>
                                    </p:animMotion>
                                  </p:childTnLst>
                                </p:cTn>
                              </p:par>
                              <p:par>
                                <p:cTn id="25" presetID="42" presetClass="path" presetSubtype="0" accel="50000" decel="50000" fill="hold" grpId="2" nodeType="withEffect">
                                  <p:stCondLst>
                                    <p:cond delay="0"/>
                                  </p:stCondLst>
                                  <p:childTnLst>
                                    <p:animMotion origin="layout" path="M -0.19596 -0.00092 L -0.34154 -4.44444E-6 " pathEditMode="relative" rAng="0" ptsTypes="AA">
                                      <p:cBhvr>
                                        <p:cTn id="26" dur="2000" fill="hold"/>
                                        <p:tgtEl>
                                          <p:spTgt spid="34"/>
                                        </p:tgtEl>
                                        <p:attrNameLst>
                                          <p:attrName>ppt_x</p:attrName>
                                          <p:attrName>ppt_y</p:attrName>
                                        </p:attrNameLst>
                                      </p:cBhvr>
                                      <p:rCtr x="-7279" y="46"/>
                                    </p:animMotion>
                                  </p:childTnLst>
                                </p:cTn>
                              </p:par>
                              <p:par>
                                <p:cTn id="27" presetID="42" presetClass="path" presetSubtype="0" accel="50000" decel="50000" fill="hold" nodeType="withEffect">
                                  <p:stCondLst>
                                    <p:cond delay="0"/>
                                  </p:stCondLst>
                                  <p:childTnLst>
                                    <p:animMotion origin="layout" path="M -0.14895 0.00301 L -4.375E-6 -3.7037E-7 " pathEditMode="relative" rAng="0" ptsTypes="AA">
                                      <p:cBhvr>
                                        <p:cTn id="28" dur="2000" fill="hold"/>
                                        <p:tgtEl>
                                          <p:spTgt spid="30"/>
                                        </p:tgtEl>
                                        <p:attrNameLst>
                                          <p:attrName>ppt_x</p:attrName>
                                          <p:attrName>ppt_y</p:attrName>
                                        </p:attrNameLst>
                                      </p:cBhvr>
                                      <p:rCtr x="7448" y="-162"/>
                                    </p:animMotion>
                                  </p:childTnLst>
                                </p:cTn>
                              </p:par>
                            </p:childTnLst>
                          </p:cTn>
                        </p:par>
                      </p:childTnLst>
                    </p:cTn>
                  </p:par>
                  <p:par>
                    <p:cTn id="29" fill="hold">
                      <p:stCondLst>
                        <p:cond delay="indefinite"/>
                      </p:stCondLst>
                      <p:childTnLst>
                        <p:par>
                          <p:cTn id="30" fill="hold">
                            <p:stCondLst>
                              <p:cond delay="0"/>
                            </p:stCondLst>
                            <p:childTnLst>
                              <p:par>
                                <p:cTn id="31" presetID="37" presetClass="path" presetSubtype="0" accel="50000" decel="50000" fill="hold" nodeType="clickEffect">
                                  <p:stCondLst>
                                    <p:cond delay="0"/>
                                  </p:stCondLst>
                                  <p:childTnLst>
                                    <p:animMotion origin="layout" path="M -3.125E-6 0.00069 L 0.09154 0.04004 C 0.11055 0.04907 0.13907 0.05393 0.16914 0.05393 C 0.20326 0.05393 0.2306 0.04907 0.24961 0.04004 L 0.34128 0.00069 " pathEditMode="relative" rAng="0" ptsTypes="AAAAA">
                                      <p:cBhvr>
                                        <p:cTn id="32" dur="3000" fill="hold"/>
                                        <p:tgtEl>
                                          <p:spTgt spid="40"/>
                                        </p:tgtEl>
                                        <p:attrNameLst>
                                          <p:attrName>ppt_x</p:attrName>
                                          <p:attrName>ppt_y</p:attrName>
                                        </p:attrNameLst>
                                      </p:cBhvr>
                                      <p:rCtr x="17057" y="2662"/>
                                    </p:animMotion>
                                  </p:childTnLst>
                                </p:cTn>
                              </p:par>
                              <p:par>
                                <p:cTn id="33" presetID="42" presetClass="path" presetSubtype="0" accel="50000" decel="50000" fill="hold" nodeType="withEffect">
                                  <p:stCondLst>
                                    <p:cond delay="0"/>
                                  </p:stCondLst>
                                  <p:childTnLst>
                                    <p:animMotion origin="layout" path="M -8.33333E-7 7.40741E-7 L -0.34232 0.00185 " pathEditMode="relative" rAng="0" ptsTypes="AA">
                                      <p:cBhvr>
                                        <p:cTn id="34" dur="3000" fill="hold"/>
                                        <p:tgtEl>
                                          <p:spTgt spid="36"/>
                                        </p:tgtEl>
                                        <p:attrNameLst>
                                          <p:attrName>ppt_x</p:attrName>
                                          <p:attrName>ppt_y</p:attrName>
                                        </p:attrNameLst>
                                      </p:cBhvr>
                                      <p:rCtr x="-1712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4" grpId="2"/>
      <p:bldP spid="35" grpId="0"/>
      <p:bldP spid="35" grpId="1"/>
      <p:bldP spid="35" grpId="2"/>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80FCB9A-6EC9-1E4E-9534-99C25B32244E}">
  <we:reference id="wa200000113" version="1.0.0.0" store="en-US" storeType="OMEX"/>
  <we:alternateReferences>
    <we:reference id="WA200000113"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13776</TotalTime>
  <Words>3187</Words>
  <Application>Microsoft Macintosh PowerPoint</Application>
  <PresentationFormat>Widescreen</PresentationFormat>
  <Paragraphs>788</Paragraphs>
  <Slides>46</Slides>
  <Notes>40</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Aptos Display</vt:lpstr>
      <vt:lpstr>Arial</vt:lpstr>
      <vt:lpstr>Calibri</vt:lpstr>
      <vt:lpstr>Lato</vt:lpstr>
      <vt:lpstr>Roboto</vt:lpstr>
      <vt:lpstr>Wingdings</vt:lpstr>
      <vt:lpstr>Office Theme</vt:lpstr>
      <vt:lpstr>Extending RISC-V Keystone to Include Efficient Secure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Extending RISC-V Keystone To Include Efficient Secure Memory</vt:lpstr>
      <vt:lpstr>Extending RISC-V Keystone To Include Efficient Secure Memory</vt:lpstr>
      <vt:lpstr>Extending RISC-V Keystone To Include Efficient Secure Memory</vt:lpstr>
      <vt:lpstr>Extending RISC-V Keystone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END OF SLIDES</vt:lpstr>
      <vt:lpstr>PowerPoint Presentation</vt:lpstr>
      <vt:lpstr>PowerPoint Presentation</vt:lpstr>
      <vt:lpstr>PowerPoint Presentation</vt:lpstr>
      <vt:lpstr>Extending RISC-V Keystone To Include Efficient Secure Memory</vt:lpstr>
      <vt:lpstr>Extending RISC-V Keystone To Include Efficient Secure Memory</vt:lpstr>
      <vt:lpstr>Extending RISC-V Keystone To Include Efficient Secure Memory</vt:lpstr>
      <vt:lpstr>Extending RISC-V Keystone To Include Efficient Secure Memory</vt:lpstr>
      <vt:lpstr>PowerPoint Presentation</vt:lpstr>
      <vt:lpstr>PowerPoint Presentation</vt:lpstr>
      <vt:lpstr>PowerPoint Presentation</vt:lpstr>
      <vt:lpstr>Trusted Execution Environments (TEEs)</vt:lpstr>
      <vt:lpstr>Secure Memory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Zach Moolman</dc:creator>
  <cp:lastModifiedBy>Zach Moolman</cp:lastModifiedBy>
  <cp:revision>35</cp:revision>
  <dcterms:created xsi:type="dcterms:W3CDTF">2024-10-17T17:57:50Z</dcterms:created>
  <dcterms:modified xsi:type="dcterms:W3CDTF">2024-11-03T03:45:23Z</dcterms:modified>
</cp:coreProperties>
</file>